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sldIdLst>
    <p:sldId id="413" r:id="rId2"/>
    <p:sldId id="257" r:id="rId3"/>
    <p:sldId id="258" r:id="rId4"/>
    <p:sldId id="259" r:id="rId5"/>
    <p:sldId id="260" r:id="rId6"/>
    <p:sldId id="261" r:id="rId7"/>
    <p:sldId id="262" r:id="rId8"/>
    <p:sldId id="263" r:id="rId9"/>
    <p:sldId id="264" r:id="rId10"/>
    <p:sldId id="414" r:id="rId11"/>
    <p:sldId id="417" r:id="rId12"/>
    <p:sldId id="265" r:id="rId13"/>
    <p:sldId id="415" r:id="rId14"/>
    <p:sldId id="268" r:id="rId15"/>
    <p:sldId id="269"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416" r:id="rId30"/>
    <p:sldId id="430" r:id="rId31"/>
    <p:sldId id="431" r:id="rId32"/>
    <p:sldId id="432" r:id="rId33"/>
    <p:sldId id="433" r:id="rId34"/>
    <p:sldId id="434" r:id="rId35"/>
    <p:sldId id="435" r:id="rId36"/>
    <p:sldId id="436" r:id="rId37"/>
    <p:sldId id="437" r:id="rId38"/>
    <p:sldId id="438" r:id="rId39"/>
    <p:sldId id="439" r:id="rId40"/>
    <p:sldId id="473" r:id="rId41"/>
    <p:sldId id="460" r:id="rId42"/>
    <p:sldId id="474" r:id="rId43"/>
    <p:sldId id="461" r:id="rId44"/>
    <p:sldId id="462" r:id="rId45"/>
    <p:sldId id="478" r:id="rId46"/>
    <p:sldId id="475" r:id="rId47"/>
    <p:sldId id="469" r:id="rId48"/>
    <p:sldId id="470" r:id="rId49"/>
    <p:sldId id="471" r:id="rId50"/>
    <p:sldId id="472" r:id="rId51"/>
    <p:sldId id="418" r:id="rId52"/>
    <p:sldId id="419" r:id="rId53"/>
    <p:sldId id="420" r:id="rId54"/>
    <p:sldId id="421" r:id="rId55"/>
    <p:sldId id="422" r:id="rId56"/>
    <p:sldId id="423" r:id="rId57"/>
    <p:sldId id="449" r:id="rId58"/>
    <p:sldId id="450" r:id="rId59"/>
    <p:sldId id="455" r:id="rId60"/>
    <p:sldId id="451" r:id="rId61"/>
    <p:sldId id="452" r:id="rId62"/>
    <p:sldId id="453" r:id="rId63"/>
    <p:sldId id="454" r:id="rId64"/>
    <p:sldId id="440" r:id="rId65"/>
    <p:sldId id="459" r:id="rId66"/>
    <p:sldId id="456" r:id="rId67"/>
    <p:sldId id="457" r:id="rId68"/>
    <p:sldId id="458" r:id="rId69"/>
    <p:sldId id="480" r:id="rId70"/>
    <p:sldId id="481" r:id="rId71"/>
    <p:sldId id="482" r:id="rId72"/>
    <p:sldId id="483" r:id="rId73"/>
    <p:sldId id="484" r:id="rId74"/>
    <p:sldId id="485" r:id="rId75"/>
    <p:sldId id="289" r:id="rId76"/>
    <p:sldId id="290" r:id="rId77"/>
    <p:sldId id="291" r:id="rId78"/>
    <p:sldId id="292" r:id="rId79"/>
    <p:sldId id="293" r:id="rId80"/>
    <p:sldId id="294" r:id="rId81"/>
    <p:sldId id="477" r:id="rId82"/>
    <p:sldId id="476" r:id="rId83"/>
    <p:sldId id="295" r:id="rId84"/>
    <p:sldId id="296" r:id="rId85"/>
    <p:sldId id="297" r:id="rId86"/>
    <p:sldId id="298" r:id="rId87"/>
    <p:sldId id="299" r:id="rId88"/>
    <p:sldId id="300" r:id="rId89"/>
    <p:sldId id="301" r:id="rId90"/>
    <p:sldId id="302" r:id="rId91"/>
    <p:sldId id="304" r:id="rId92"/>
    <p:sldId id="305" r:id="rId93"/>
    <p:sldId id="306" r:id="rId94"/>
    <p:sldId id="309" r:id="rId95"/>
    <p:sldId id="311" r:id="rId96"/>
    <p:sldId id="312" r:id="rId97"/>
    <p:sldId id="313" r:id="rId98"/>
    <p:sldId id="315" r:id="rId99"/>
    <p:sldId id="316" r:id="rId100"/>
    <p:sldId id="317" r:id="rId101"/>
    <p:sldId id="318" r:id="rId102"/>
    <p:sldId id="319" r:id="rId103"/>
    <p:sldId id="320" r:id="rId104"/>
    <p:sldId id="321" r:id="rId105"/>
    <p:sldId id="322" r:id="rId106"/>
    <p:sldId id="323" r:id="rId107"/>
    <p:sldId id="479" r:id="rId10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828" autoAdjust="0"/>
    <p:restoredTop sz="94660"/>
  </p:normalViewPr>
  <p:slideViewPr>
    <p:cSldViewPr>
      <p:cViewPr varScale="1">
        <p:scale>
          <a:sx n="57" d="100"/>
          <a:sy n="57" d="100"/>
        </p:scale>
        <p:origin x="-157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2ABFF9-4E28-4E50-8EEF-5F6461CEFFCB}" type="datetimeFigureOut">
              <a:rPr lang="fr-FR" smtClean="0"/>
              <a:t>18/11/2022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DBA06A-D9A8-43AB-A6AC-A2586F8EA5EC}"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954662C-0384-40CD-B550-56DA4015276E}" type="slidenum">
              <a:rPr lang="fr-FR" smtClean="0">
                <a:latin typeface="Arial" pitchFamily="34" charset="0"/>
                <a:cs typeface="Arial" pitchFamily="34" charset="0"/>
              </a:rPr>
              <a:pPr/>
              <a:t>51</a:t>
            </a:fld>
            <a:endParaRPr lang="fr-FR" smtClean="0">
              <a:latin typeface="Arial" pitchFamily="34" charset="0"/>
              <a:cs typeface="Arial" pitchFamily="34" charset="0"/>
            </a:endParaRPr>
          </a:p>
        </p:txBody>
      </p:sp>
      <p:sp>
        <p:nvSpPr>
          <p:cNvPr id="171011"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171012" name="Rectangle 3"/>
          <p:cNvSpPr>
            <a:spLocks noGrp="1" noChangeArrowheads="1"/>
          </p:cNvSpPr>
          <p:nvPr>
            <p:ph type="body" idx="1"/>
          </p:nvPr>
        </p:nvSpPr>
        <p:spPr bwMode="auto">
          <a:xfrm>
            <a:off x="915988" y="4343400"/>
            <a:ext cx="5026025" cy="4113213"/>
          </a:xfrm>
          <a:noFill/>
        </p:spPr>
        <p:txBody>
          <a:bodyPr/>
          <a:lstStyle/>
          <a:p>
            <a:pPr eaLnBrk="1" hangingPunct="1"/>
            <a:endParaRPr lang="fr-FR" b="1" noProof="1"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EA034A4-EE97-4DA7-8579-E80063D0C100}" type="slidenum">
              <a:rPr lang="fr-FR" smtClean="0">
                <a:latin typeface="Arial" pitchFamily="34" charset="0"/>
                <a:cs typeface="Arial" pitchFamily="34" charset="0"/>
              </a:rPr>
              <a:pPr/>
              <a:t>64</a:t>
            </a:fld>
            <a:endParaRPr lang="fr-FR" smtClean="0">
              <a:latin typeface="Arial" pitchFamily="34" charset="0"/>
              <a:cs typeface="Arial" pitchFamily="34" charset="0"/>
            </a:endParaRPr>
          </a:p>
        </p:txBody>
      </p:sp>
      <p:sp>
        <p:nvSpPr>
          <p:cNvPr id="172035" name="Rectangle 2"/>
          <p:cNvSpPr>
            <a:spLocks noGrp="1" noRot="1" noChangeAspect="1" noChangeArrowheads="1" noTextEdit="1"/>
          </p:cNvSpPr>
          <p:nvPr>
            <p:ph type="sldImg"/>
          </p:nvPr>
        </p:nvSpPr>
        <p:spPr bwMode="auto">
          <a:xfrm>
            <a:off x="1144588" y="687388"/>
            <a:ext cx="4572000" cy="3429000"/>
          </a:xfrm>
          <a:noFill/>
          <a:ln>
            <a:solidFill>
              <a:srgbClr val="000000"/>
            </a:solidFill>
            <a:miter lim="800000"/>
            <a:headEnd/>
            <a:tailEnd/>
          </a:ln>
        </p:spPr>
      </p:sp>
      <p:sp>
        <p:nvSpPr>
          <p:cNvPr id="172036" name="Rectangle 3"/>
          <p:cNvSpPr>
            <a:spLocks noGrp="1" noChangeArrowheads="1"/>
          </p:cNvSpPr>
          <p:nvPr>
            <p:ph type="body" idx="1"/>
          </p:nvPr>
        </p:nvSpPr>
        <p:spPr bwMode="auto">
          <a:xfrm>
            <a:off x="915988" y="4343400"/>
            <a:ext cx="5026025" cy="4113213"/>
          </a:xfrm>
          <a:noFill/>
        </p:spPr>
        <p:txBody>
          <a:bodyPr/>
          <a:lstStyle/>
          <a:p>
            <a:pPr eaLnBrk="1" hangingPunct="1"/>
            <a:endParaRPr lang="fr-FR" b="1" noProof="1"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3D71CC-8371-4775-B2E1-2A391BDF5A16}" type="datetimeFigureOut">
              <a:rPr lang="fr-FR" smtClean="0"/>
              <a:t>18/11/2022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3D71CC-8371-4775-B2E1-2A391BDF5A16}" type="datetimeFigureOut">
              <a:rPr lang="fr-FR" smtClean="0"/>
              <a:t>18/11/2022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3D71CC-8371-4775-B2E1-2A391BDF5A16}" type="datetimeFigureOut">
              <a:rPr lang="fr-FR" smtClean="0"/>
              <a:t>18/11/2022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3D71CC-8371-4775-B2E1-2A391BDF5A16}" type="datetimeFigureOut">
              <a:rPr lang="fr-FR" smtClean="0"/>
              <a:t>18/11/2022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3D71CC-8371-4775-B2E1-2A391BDF5A16}" type="datetimeFigureOut">
              <a:rPr lang="fr-FR" smtClean="0"/>
              <a:t>18/11/2022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3D71CC-8371-4775-B2E1-2A391BDF5A16}" type="datetimeFigureOut">
              <a:rPr lang="fr-FR" smtClean="0"/>
              <a:t>18/11/2022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3D71CC-8371-4775-B2E1-2A391BDF5A16}" type="datetimeFigureOut">
              <a:rPr lang="fr-FR" smtClean="0"/>
              <a:t>18/11/2022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63D71CC-8371-4775-B2E1-2A391BDF5A16}" type="datetimeFigureOut">
              <a:rPr lang="fr-FR" smtClean="0"/>
              <a:t>18/11/2022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3D71CC-8371-4775-B2E1-2A391BDF5A16}" type="datetimeFigureOut">
              <a:rPr lang="fr-FR" smtClean="0"/>
              <a:t>18/11/2022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3D71CC-8371-4775-B2E1-2A391BDF5A16}" type="datetimeFigureOut">
              <a:rPr lang="fr-FR" smtClean="0"/>
              <a:t>18/11/2022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3D71CC-8371-4775-B2E1-2A391BDF5A16}" type="datetimeFigureOut">
              <a:rPr lang="fr-FR" smtClean="0"/>
              <a:t>18/11/2022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27EC50-7F2F-4A37-9802-E2DC7077FB0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D71CC-8371-4775-B2E1-2A391BDF5A16}" type="datetimeFigureOut">
              <a:rPr lang="fr-FR" smtClean="0"/>
              <a:t>18/11/2022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7EC50-7F2F-4A37-9802-E2DC7077FB0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Document_Microsoft_Office_Word_97_-_2003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descr="Une équipe africaine pourrait être disqualifiée de la coupe du Monde 202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075" name="Picture 3" descr="C:\Users\acer\Desktop\téléchargement.jpg"/>
          <p:cNvPicPr>
            <a:picLocks noChangeAspect="1" noChangeArrowheads="1"/>
          </p:cNvPicPr>
          <p:nvPr/>
        </p:nvPicPr>
        <p:blipFill>
          <a:blip r:embed="rId2"/>
          <a:srcRect/>
          <a:stretch>
            <a:fillRect/>
          </a:stretch>
        </p:blipFill>
        <p:spPr bwMode="auto">
          <a:xfrm>
            <a:off x="1071538" y="1071546"/>
            <a:ext cx="6715172" cy="450059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3AF07E3D-0162-4993-85FD-EC9A41FCD805}" type="datetime1">
              <a:rPr lang="fr-FR" sz="1400" smtClean="0"/>
              <a:pPr>
                <a:defRPr/>
              </a:pPr>
              <a:t>18/11/2022</a:t>
            </a:fld>
            <a:endParaRPr lang="fr-FR" sz="1400" smtClean="0"/>
          </a:p>
        </p:txBody>
      </p:sp>
      <p:sp>
        <p:nvSpPr>
          <p:cNvPr id="25603"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0D0708BB-E5DA-4E40-82A7-606906B7D06F}" type="slidenum">
              <a:rPr lang="fr-FR" sz="1400" smtClean="0"/>
              <a:pPr>
                <a:defRPr/>
              </a:pPr>
              <a:t>10</a:t>
            </a:fld>
            <a:endParaRPr lang="fr-FR" sz="1400" smtClean="0"/>
          </a:p>
        </p:txBody>
      </p:sp>
      <p:sp>
        <p:nvSpPr>
          <p:cNvPr id="12290" name="Rectangle 2"/>
          <p:cNvSpPr>
            <a:spLocks noGrp="1"/>
          </p:cNvSpPr>
          <p:nvPr>
            <p:ph type="body" idx="4294967295"/>
          </p:nvPr>
        </p:nvSpPr>
        <p:spPr>
          <a:xfrm>
            <a:off x="755650" y="981075"/>
            <a:ext cx="6816746" cy="5543550"/>
          </a:xfrm>
        </p:spPr>
        <p:txBody>
          <a:bodyPr>
            <a:normAutofit/>
          </a:bodyPr>
          <a:lstStyle/>
          <a:p>
            <a:pPr marL="273050" indent="-273050" algn="just" eaLnBrk="1" fontAlgn="auto" hangingPunct="1">
              <a:spcAft>
                <a:spcPts val="0"/>
              </a:spcAft>
              <a:buFontTx/>
              <a:buNone/>
              <a:defRPr/>
            </a:pPr>
            <a:r>
              <a:rPr lang="fr-FR" sz="2400" dirty="0">
                <a:latin typeface="Narkisim" pitchFamily="34" charset="-79"/>
                <a:cs typeface="Narkisim" pitchFamily="34" charset="-79"/>
              </a:rPr>
              <a:t> Les critères d’identification du service public</a:t>
            </a:r>
          </a:p>
          <a:p>
            <a:pPr marL="273050" indent="-273050" algn="just" eaLnBrk="1" fontAlgn="auto" hangingPunct="1">
              <a:spcAft>
                <a:spcPts val="0"/>
              </a:spcAft>
              <a:buFont typeface="Wingdings 3"/>
              <a:buChar char=""/>
              <a:defRPr/>
            </a:pPr>
            <a:r>
              <a:rPr lang="fr-FR" dirty="0">
                <a:solidFill>
                  <a:srgbClr val="CC3300"/>
                </a:solidFill>
                <a:effectLst>
                  <a:outerShdw blurRad="38100" dist="38100" dir="2700000" algn="tl">
                    <a:srgbClr val="000000"/>
                  </a:outerShdw>
                </a:effectLst>
                <a:latin typeface="Narkisim" pitchFamily="34" charset="-79"/>
                <a:cs typeface="Narkisim" pitchFamily="34" charset="-79"/>
              </a:rPr>
              <a:t>La mission d'intérêt général</a:t>
            </a:r>
          </a:p>
          <a:p>
            <a:pPr marL="794258" lvl="3" indent="-273050" algn="just" eaLnBrk="1" fontAlgn="auto" hangingPunct="1">
              <a:lnSpc>
                <a:spcPct val="90000"/>
              </a:lnSpc>
              <a:spcBef>
                <a:spcPts val="400"/>
              </a:spcBef>
              <a:spcAft>
                <a:spcPts val="0"/>
              </a:spcAft>
              <a:buSzPct val="68000"/>
              <a:buFont typeface="Wingdings 3"/>
              <a:buChar char=""/>
              <a:defRPr/>
            </a:pPr>
            <a:r>
              <a:rPr lang="fr-FR" sz="2400" dirty="0" smtClean="0">
                <a:latin typeface="Narkisim" pitchFamily="34" charset="-79"/>
                <a:cs typeface="Narkisim" pitchFamily="34" charset="-79"/>
              </a:rPr>
              <a:t>Un service public est une mission d'intérêt général, ce qui a paradoxalement une portée juridique considérable alors que c'est un phénomène politique. </a:t>
            </a:r>
          </a:p>
          <a:p>
            <a:pPr marL="794258" lvl="3" indent="-273050" algn="just" eaLnBrk="1" fontAlgn="auto" hangingPunct="1">
              <a:lnSpc>
                <a:spcPct val="90000"/>
              </a:lnSpc>
              <a:spcBef>
                <a:spcPts val="400"/>
              </a:spcBef>
              <a:spcAft>
                <a:spcPts val="0"/>
              </a:spcAft>
              <a:buSzPct val="68000"/>
              <a:buFont typeface="Wingdings 2"/>
              <a:buNone/>
              <a:defRPr/>
            </a:pPr>
            <a:endParaRPr lang="fr-FR" sz="2400" dirty="0" smtClean="0">
              <a:latin typeface="Narkisim" pitchFamily="34" charset="-79"/>
              <a:cs typeface="Narkisim" pitchFamily="34" charset="-79"/>
            </a:endParaRPr>
          </a:p>
          <a:p>
            <a:pPr marL="794258" lvl="3" indent="-273050" algn="just" eaLnBrk="1" fontAlgn="auto" hangingPunct="1">
              <a:lnSpc>
                <a:spcPct val="90000"/>
              </a:lnSpc>
              <a:spcBef>
                <a:spcPts val="400"/>
              </a:spcBef>
              <a:spcAft>
                <a:spcPts val="0"/>
              </a:spcAft>
              <a:buSzPct val="68000"/>
              <a:buFont typeface="Wingdings 3"/>
              <a:buChar char=""/>
              <a:defRPr/>
            </a:pPr>
            <a:r>
              <a:rPr lang="fr-FR" sz="2400" dirty="0" smtClean="0">
                <a:latin typeface="Narkisim" pitchFamily="34" charset="-79"/>
                <a:cs typeface="Narkisim" pitchFamily="34" charset="-79"/>
              </a:rPr>
              <a:t>C'est une appréciation subjective avec des résultats surprenants : la distribution de l'électricité et du gaz sont des services publics mais pas la production et la recherche de gisements pétroliers et leur exploitation.</a:t>
            </a:r>
          </a:p>
        </p:txBody>
      </p:sp>
      <p:sp>
        <p:nvSpPr>
          <p:cNvPr id="17411" name="ZoneTexte 1"/>
          <p:cNvSpPr>
            <a:spLocks noGrp="1" noChangeArrowheads="1"/>
          </p:cNvSpPr>
          <p:nvPr>
            <p:ph type="title" idx="4294967295"/>
          </p:nvPr>
        </p:nvSpPr>
        <p:spPr>
          <a:xfrm>
            <a:off x="0" y="227013"/>
            <a:ext cx="7477125" cy="490537"/>
          </a:xfrm>
          <a:solidFill>
            <a:schemeClr val="accent1"/>
          </a:solidFill>
          <a:ln>
            <a:solidFill>
              <a:srgbClr val="FFFF00"/>
            </a:solidFill>
          </a:ln>
        </p:spPr>
        <p:txBody>
          <a:bodyPr bIns="91440" anchor="b">
            <a:normAutofit fontScale="90000"/>
          </a:bodyPr>
          <a:lstStyle/>
          <a:p>
            <a:pPr eaLnBrk="1" fontAlgn="auto" hangingPunct="1">
              <a:spcAft>
                <a:spcPts val="0"/>
              </a:spcAft>
              <a:defRPr/>
            </a:pPr>
            <a:r>
              <a:rPr lang="fr-FR" sz="2800">
                <a:solidFill>
                  <a:srgbClr val="CC3300"/>
                </a:solidFill>
              </a:rPr>
              <a:t> La notion de service public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5DE85A8B-EB65-497B-BB38-D4A2BB82D8C6}" type="slidenum">
              <a:rPr lang="fr-FR" sz="1400">
                <a:solidFill>
                  <a:srgbClr val="FFFFFF"/>
                </a:solidFill>
                <a:latin typeface="+mj-lt"/>
                <a:ea typeface="+mj-ea"/>
                <a:cs typeface="+mj-cs"/>
              </a:rPr>
              <a:pPr algn="ctr" fontAlgn="auto">
                <a:spcBef>
                  <a:spcPts val="0"/>
                </a:spcBef>
                <a:spcAft>
                  <a:spcPts val="0"/>
                </a:spcAft>
                <a:defRPr/>
              </a:pPr>
              <a:t>100</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7828"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6EB2743F-9DEA-4E7A-AB25-F7FD966FB5B3}" type="datetime1">
              <a:rPr lang="fr-FR" sz="1400" smtClean="0"/>
              <a:pPr>
                <a:defRPr/>
              </a:pPr>
              <a:t>18/11/2022</a:t>
            </a:fld>
            <a:endParaRPr lang="fr-FR" sz="1400" smtClean="0"/>
          </a:p>
        </p:txBody>
      </p:sp>
      <p:sp>
        <p:nvSpPr>
          <p:cNvPr id="77829"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800"/>
              <a:t>4. De  nouvelles préoccupations</a:t>
            </a:r>
          </a:p>
        </p:txBody>
      </p:sp>
      <p:sp>
        <p:nvSpPr>
          <p:cNvPr id="70663" name="ZoneTexte 12"/>
          <p:cNvSpPr txBox="1">
            <a:spLocks noChangeArrowheads="1"/>
          </p:cNvSpPr>
          <p:nvPr/>
        </p:nvSpPr>
        <p:spPr bwMode="auto">
          <a:xfrm>
            <a:off x="468313" y="1052513"/>
            <a:ext cx="8675687" cy="4462462"/>
          </a:xfrm>
          <a:prstGeom prst="rect">
            <a:avLst/>
          </a:prstGeom>
          <a:noFill/>
          <a:ln w="9525">
            <a:noFill/>
            <a:miter lim="800000"/>
            <a:headEnd/>
            <a:tailEnd/>
          </a:ln>
        </p:spPr>
        <p:txBody>
          <a:bodyPr>
            <a:spAutoFit/>
          </a:bodyPr>
          <a:lstStyle/>
          <a:p>
            <a:pPr>
              <a:defRPr/>
            </a:pPr>
            <a:r>
              <a:rPr lang="fr-FR" sz="2400" i="1" u="sng" dirty="0">
                <a:latin typeface="Arial" charset="0"/>
                <a:cs typeface="+mn-cs"/>
              </a:rPr>
              <a:t>  </a:t>
            </a:r>
            <a:endParaRPr lang="fr-FR" sz="2400" dirty="0">
              <a:latin typeface="Arial" charset="0"/>
              <a:cs typeface="+mn-cs"/>
            </a:endParaRPr>
          </a:p>
          <a:p>
            <a:pPr>
              <a:defRPr/>
            </a:pPr>
            <a:r>
              <a:rPr lang="fr-FR" sz="2400" dirty="0">
                <a:solidFill>
                  <a:srgbClr val="C00000"/>
                </a:solidFill>
                <a:effectLst>
                  <a:outerShdw blurRad="38100" dist="38100" dir="2700000" algn="tl">
                    <a:srgbClr val="000000">
                      <a:alpha val="43137"/>
                    </a:srgbClr>
                  </a:outerShdw>
                </a:effectLst>
                <a:latin typeface="Arial" charset="0"/>
                <a:cs typeface="+mn-cs"/>
              </a:rPr>
              <a:t>  </a:t>
            </a:r>
            <a:r>
              <a:rPr lang="fr-FR" sz="2400" i="1" u="sng" dirty="0">
                <a:solidFill>
                  <a:srgbClr val="C00000"/>
                </a:solidFill>
                <a:effectLst>
                  <a:outerShdw blurRad="38100" dist="38100" dir="2700000" algn="tl">
                    <a:srgbClr val="000000">
                      <a:alpha val="43137"/>
                    </a:srgbClr>
                  </a:outerShdw>
                </a:effectLst>
                <a:latin typeface="Arial" charset="0"/>
                <a:cs typeface="+mn-cs"/>
              </a:rPr>
              <a:t>L’accessibilité et la simplicité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marL="273050" indent="-273050">
              <a:lnSpc>
                <a:spcPct val="90000"/>
              </a:lnSpc>
              <a:spcBef>
                <a:spcPts val="400"/>
              </a:spcBef>
              <a:spcAft>
                <a:spcPts val="0"/>
              </a:spcAft>
              <a:buClr>
                <a:schemeClr val="accent1"/>
              </a:buClr>
              <a:buSzPct val="68000"/>
              <a:defRPr/>
            </a:pPr>
            <a:endParaRPr lang="fr-FR" sz="2400" b="1" u="sng" dirty="0">
              <a:latin typeface="Arial" charset="0"/>
              <a:cs typeface="+mn-cs"/>
            </a:endParaRPr>
          </a:p>
          <a:p>
            <a:pPr marL="273050" indent="-273050">
              <a:lnSpc>
                <a:spcPct val="90000"/>
              </a:lnSpc>
              <a:spcBef>
                <a:spcPts val="400"/>
              </a:spcBef>
              <a:spcAft>
                <a:spcPts val="0"/>
              </a:spcAft>
              <a:buClr>
                <a:schemeClr val="accent1"/>
              </a:buClr>
              <a:buSzPct val="68000"/>
              <a:defRPr/>
            </a:pPr>
            <a:r>
              <a:rPr lang="fr-FR" sz="2400" b="1" u="sng" dirty="0">
                <a:latin typeface="Arial" charset="0"/>
                <a:cs typeface="+mn-cs"/>
              </a:rPr>
              <a:t>simplification des procédures</a:t>
            </a:r>
          </a:p>
          <a:p>
            <a:pPr marL="273050" indent="-273050">
              <a:lnSpc>
                <a:spcPct val="90000"/>
              </a:lnSpc>
              <a:spcBef>
                <a:spcPts val="400"/>
              </a:spcBef>
              <a:spcAft>
                <a:spcPts val="0"/>
              </a:spcAft>
              <a:buClr>
                <a:schemeClr val="accent1"/>
              </a:buClr>
              <a:buSzPct val="68000"/>
              <a:buFont typeface="Wingdings 3"/>
              <a:buChar char=""/>
              <a:defRPr/>
            </a:pPr>
            <a:endParaRPr lang="fr-FR" sz="24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400" dirty="0">
                <a:latin typeface="Arial" charset="0"/>
                <a:cs typeface="+mn-cs"/>
              </a:rPr>
              <a:t>L’existence de procédures ou de textes clairs et compréhensibles est   garante de l’état de droit</a:t>
            </a:r>
          </a:p>
          <a:p>
            <a:pPr marL="273050" indent="-273050">
              <a:lnSpc>
                <a:spcPct val="90000"/>
              </a:lnSpc>
              <a:spcBef>
                <a:spcPts val="400"/>
              </a:spcBef>
              <a:spcAft>
                <a:spcPts val="0"/>
              </a:spcAft>
              <a:buClr>
                <a:schemeClr val="accent1"/>
              </a:buClr>
              <a:buSzPct val="68000"/>
              <a:buFont typeface="Wingdings 3"/>
              <a:buChar char=""/>
              <a:defRPr/>
            </a:pPr>
            <a:r>
              <a:rPr lang="fr-FR" sz="2400" dirty="0">
                <a:latin typeface="Arial" charset="0"/>
                <a:cs typeface="+mn-cs"/>
              </a:rPr>
              <a:t>Les contraintes internes des services publics ne doivent pas dès lors peser sur l’usager. </a:t>
            </a:r>
          </a:p>
          <a:p>
            <a:pPr marL="273050" indent="-273050">
              <a:lnSpc>
                <a:spcPct val="90000"/>
              </a:lnSpc>
              <a:spcBef>
                <a:spcPts val="400"/>
              </a:spcBef>
              <a:spcAft>
                <a:spcPts val="0"/>
              </a:spcAft>
              <a:buClr>
                <a:schemeClr val="accent1"/>
              </a:buClr>
              <a:buSzPct val="68000"/>
              <a:buFont typeface="Wingdings 3"/>
              <a:buChar char=""/>
              <a:defRPr/>
            </a:pPr>
            <a:r>
              <a:rPr lang="fr-FR" sz="2400" dirty="0">
                <a:latin typeface="Arial" charset="0"/>
                <a:cs typeface="+mn-cs"/>
              </a:rPr>
              <a:t> des mesures bénéfiques à l’usager ne doivent pas être écartées au prétexte qu’elles compliquent l’activité interne des services publics.</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2D7DD48-DB4B-4E32-B81B-59529F77E8D2}" type="slidenum">
              <a:rPr lang="fr-FR" sz="1400">
                <a:solidFill>
                  <a:srgbClr val="FFFFFF"/>
                </a:solidFill>
                <a:latin typeface="+mj-lt"/>
                <a:ea typeface="+mj-ea"/>
                <a:cs typeface="+mj-cs"/>
              </a:rPr>
              <a:pPr algn="ctr" fontAlgn="auto">
                <a:spcBef>
                  <a:spcPts val="0"/>
                </a:spcBef>
                <a:spcAft>
                  <a:spcPts val="0"/>
                </a:spcAft>
                <a:defRPr/>
              </a:pPr>
              <a:t>101</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8852"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E0AF8DF-EFD4-4E7D-93C0-EB4B28A52C35}" type="datetime1">
              <a:rPr lang="fr-FR" sz="1400" smtClean="0"/>
              <a:pPr>
                <a:defRPr/>
              </a:pPr>
              <a:t>18/11/2022</a:t>
            </a:fld>
            <a:endParaRPr lang="fr-FR" sz="1400" smtClean="0"/>
          </a:p>
        </p:txBody>
      </p:sp>
      <p:sp>
        <p:nvSpPr>
          <p:cNvPr id="78853"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800"/>
              <a:t>4. De  nouvelles préoccupations</a:t>
            </a:r>
          </a:p>
        </p:txBody>
      </p:sp>
      <p:sp>
        <p:nvSpPr>
          <p:cNvPr id="71687" name="ZoneTexte 12"/>
          <p:cNvSpPr txBox="1">
            <a:spLocks noChangeArrowheads="1"/>
          </p:cNvSpPr>
          <p:nvPr/>
        </p:nvSpPr>
        <p:spPr bwMode="auto">
          <a:xfrm>
            <a:off x="468313" y="1052513"/>
            <a:ext cx="8675687" cy="5940425"/>
          </a:xfrm>
          <a:prstGeom prst="rect">
            <a:avLst/>
          </a:prstGeom>
          <a:noFill/>
          <a:ln w="9525">
            <a:noFill/>
            <a:miter lim="800000"/>
            <a:headEnd/>
            <a:tailEnd/>
          </a:ln>
        </p:spPr>
        <p:txBody>
          <a:bodyPr>
            <a:spAutoFit/>
          </a:bodyPr>
          <a:lstStyle/>
          <a:p>
            <a:pPr>
              <a:defRPr/>
            </a:pPr>
            <a:r>
              <a:rPr lang="fr-FR" sz="2000" i="1" u="sng" dirty="0">
                <a:latin typeface="Arial" charset="0"/>
                <a:cs typeface="+mn-cs"/>
              </a:rPr>
              <a:t>  </a:t>
            </a:r>
            <a:endParaRPr lang="fr-FR" sz="2000" dirty="0">
              <a:latin typeface="Arial" charset="0"/>
              <a:cs typeface="+mn-cs"/>
            </a:endParaRPr>
          </a:p>
          <a:p>
            <a:pPr>
              <a:defRPr/>
            </a:pPr>
            <a:r>
              <a:rPr lang="fr-FR" sz="2000" dirty="0">
                <a:latin typeface="Arial" charset="0"/>
                <a:cs typeface="+mn-cs"/>
              </a:rPr>
              <a:t>  </a:t>
            </a:r>
            <a:r>
              <a:rPr lang="fr-FR" sz="2000" i="1" u="sng" dirty="0">
                <a:latin typeface="Arial" charset="0"/>
                <a:cs typeface="+mn-cs"/>
              </a:rPr>
              <a:t>L’accessibilité et la simplicité </a:t>
            </a:r>
            <a:endParaRPr lang="fr-FR" sz="2000" dirty="0">
              <a:latin typeface="Arial" charset="0"/>
              <a:cs typeface="+mn-cs"/>
            </a:endParaRPr>
          </a:p>
          <a:p>
            <a:pPr>
              <a:defRPr/>
            </a:pPr>
            <a:endParaRPr lang="fr-FR" sz="2000" b="1" dirty="0">
              <a:latin typeface="Arial" charset="0"/>
              <a:cs typeface="+mn-cs"/>
            </a:endParaRPr>
          </a:p>
          <a:p>
            <a:pPr>
              <a:defRPr/>
            </a:pPr>
            <a:r>
              <a:rPr lang="fr-FR" sz="2000" b="1" dirty="0">
                <a:latin typeface="Arial" charset="0"/>
                <a:cs typeface="+mn-cs"/>
              </a:rPr>
              <a:t>En termes d’implantation géographique </a:t>
            </a:r>
          </a:p>
          <a:p>
            <a:pPr>
              <a:defRPr/>
            </a:pPr>
            <a:endParaRPr lang="fr-FR" sz="20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Les services publics doivent aussi être accessibles en termes d’implantation géographique. Ainsi en est-il de la présence administrative en milieu rural.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De nouvelles formes de coopération interservices publics doivent être recherchées au cas par cas, en fonction des besoins et des spécificités locales, pour faire en sorte que les services publics soient présents et accessibles sur tout le territoire national.</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Ces services publics de proximité pourront prendre la forme de mise en commun de moyens, de guichet unique, de formations communes, éventuellement de réorganisations fonctionnelles conduisant à des regroupements de service ou des redécoupages de circonscriptions d’action locale.  </a:t>
            </a:r>
          </a:p>
          <a:p>
            <a:pPr>
              <a:buFontTx/>
              <a:buBlip>
                <a:blip r:embed="rId2"/>
              </a:buBlip>
              <a:defRPr/>
            </a:pPr>
            <a:endParaRPr lang="fr-FR" sz="2000" dirty="0">
              <a:latin typeface="Arial" charset="0"/>
              <a:cs typeface="+mn-cs"/>
            </a:endParaRPr>
          </a:p>
          <a:p>
            <a:pPr>
              <a:buFontTx/>
              <a:buBlip>
                <a:blip r:embed="rId2"/>
              </a:buBlip>
              <a:defRPr/>
            </a:pPr>
            <a:endParaRPr lang="fr-FR" sz="2000" dirty="0">
              <a:latin typeface="Arial" charset="0"/>
              <a:cs typeface="+mn-cs"/>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3B9EF67-80A3-484E-A005-E04076E1A47A}" type="slidenum">
              <a:rPr lang="fr-FR" sz="1400">
                <a:solidFill>
                  <a:srgbClr val="FFFFFF"/>
                </a:solidFill>
                <a:latin typeface="+mj-lt"/>
                <a:ea typeface="+mj-ea"/>
                <a:cs typeface="+mj-cs"/>
              </a:rPr>
              <a:pPr algn="ctr" fontAlgn="auto">
                <a:spcBef>
                  <a:spcPts val="0"/>
                </a:spcBef>
                <a:spcAft>
                  <a:spcPts val="0"/>
                </a:spcAft>
                <a:defRPr/>
              </a:pPr>
              <a:t>102</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9876"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D5E47CC8-7EAD-4B68-BCDE-0DCFBEDA9B6D}" type="datetime1">
              <a:rPr lang="fr-FR" sz="1400" smtClean="0"/>
              <a:pPr>
                <a:defRPr/>
              </a:pPr>
              <a:t>18/11/2022</a:t>
            </a:fld>
            <a:endParaRPr lang="fr-FR" sz="1400" smtClean="0"/>
          </a:p>
        </p:txBody>
      </p:sp>
      <p:sp>
        <p:nvSpPr>
          <p:cNvPr id="79877"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800"/>
              <a:t>4. De  nouvelles préoccupations</a:t>
            </a:r>
          </a:p>
        </p:txBody>
      </p:sp>
      <p:sp>
        <p:nvSpPr>
          <p:cNvPr id="72711" name="ZoneTexte 12"/>
          <p:cNvSpPr txBox="1">
            <a:spLocks noChangeArrowheads="1"/>
          </p:cNvSpPr>
          <p:nvPr/>
        </p:nvSpPr>
        <p:spPr bwMode="auto">
          <a:xfrm>
            <a:off x="468313" y="1052513"/>
            <a:ext cx="8675687" cy="5241925"/>
          </a:xfrm>
          <a:prstGeom prst="rect">
            <a:avLst/>
          </a:prstGeom>
          <a:noFill/>
          <a:ln w="9525">
            <a:noFill/>
            <a:miter lim="800000"/>
            <a:headEnd/>
            <a:tailEnd/>
          </a:ln>
        </p:spPr>
        <p:txBody>
          <a:bodyPr>
            <a:spAutoFit/>
          </a:bodyPr>
          <a:lstStyle/>
          <a:p>
            <a:pPr>
              <a:defRPr/>
            </a:pPr>
            <a:r>
              <a:rPr lang="fr-FR" sz="2000" i="1" u="sng" dirty="0">
                <a:latin typeface="Arial" charset="0"/>
                <a:cs typeface="+mn-cs"/>
              </a:rPr>
              <a:t>  </a:t>
            </a:r>
            <a:endParaRPr lang="fr-FR" sz="2000" dirty="0">
              <a:latin typeface="Arial" charset="0"/>
              <a:cs typeface="+mn-cs"/>
            </a:endParaRPr>
          </a:p>
          <a:p>
            <a:pPr>
              <a:defRPr/>
            </a:pPr>
            <a:r>
              <a:rPr lang="fr-FR" sz="2000" dirty="0">
                <a:latin typeface="Arial" charset="0"/>
                <a:cs typeface="+mn-cs"/>
              </a:rPr>
              <a:t> </a:t>
            </a:r>
            <a:r>
              <a:rPr lang="fr-FR" sz="2000" b="1" i="1" u="sng" dirty="0">
                <a:solidFill>
                  <a:srgbClr val="C00000"/>
                </a:solidFill>
                <a:effectLst>
                  <a:outerShdw blurRad="38100" dist="38100" dir="2700000" algn="tl">
                    <a:srgbClr val="000000">
                      <a:alpha val="43137"/>
                    </a:srgbClr>
                  </a:outerShdw>
                </a:effectLst>
                <a:latin typeface="Arial" charset="0"/>
                <a:cs typeface="+mn-cs"/>
              </a:rPr>
              <a:t>La transparence</a:t>
            </a:r>
            <a:r>
              <a:rPr lang="fr-FR" sz="2000" i="1" u="sng" dirty="0">
                <a:solidFill>
                  <a:srgbClr val="C00000"/>
                </a:solidFill>
                <a:effectLst>
                  <a:outerShdw blurRad="38100" dist="38100" dir="2700000" algn="tl">
                    <a:srgbClr val="000000">
                      <a:alpha val="43137"/>
                    </a:srgbClr>
                  </a:outerShdw>
                </a:effectLst>
                <a:latin typeface="Arial" charset="0"/>
                <a:cs typeface="+mn-cs"/>
              </a:rPr>
              <a:t> </a:t>
            </a:r>
            <a:endParaRPr lang="fr-FR" sz="2000" dirty="0">
              <a:solidFill>
                <a:srgbClr val="C00000"/>
              </a:solidFill>
              <a:effectLst>
                <a:outerShdw blurRad="38100" dist="38100" dir="2700000" algn="tl">
                  <a:srgbClr val="000000">
                    <a:alpha val="43137"/>
                  </a:srgbClr>
                </a:outerShdw>
              </a:effectLst>
              <a:latin typeface="Arial" charset="0"/>
              <a:cs typeface="+mn-cs"/>
            </a:endParaRPr>
          </a:p>
          <a:p>
            <a:pPr>
              <a:defRPr/>
            </a:pPr>
            <a:endParaRPr lang="fr-FR" sz="2000" dirty="0">
              <a:solidFill>
                <a:srgbClr val="7030A0"/>
              </a:solidFill>
              <a:latin typeface="Arial" charset="0"/>
              <a:cs typeface="+mn-cs"/>
            </a:endParaRPr>
          </a:p>
          <a:p>
            <a:pPr>
              <a:defRPr/>
            </a:pPr>
            <a:r>
              <a:rPr lang="fr-FR" sz="2000" dirty="0">
                <a:solidFill>
                  <a:srgbClr val="7030A0"/>
                </a:solidFill>
                <a:latin typeface="Arial" charset="0"/>
                <a:cs typeface="+mn-cs"/>
              </a:rPr>
              <a:t>La transparence et la responsabilité permettent aux citoyens et aux usagers de s’assurer du bon fonctionnement du service public et de faire valoir leurs droits :   les règles de passation des marchés publics n’étaient trop souvent pas respectées.</a:t>
            </a:r>
          </a:p>
          <a:p>
            <a:pPr>
              <a:defRPr/>
            </a:pPr>
            <a:r>
              <a:rPr lang="fr-FR" sz="2000" dirty="0">
                <a:solidFill>
                  <a:srgbClr val="7030A0"/>
                </a:solidFill>
                <a:latin typeface="Arial" charset="0"/>
                <a:cs typeface="+mn-cs"/>
              </a:rPr>
              <a:t> Le principe de transparence permet à tout citoyen ou usager de s’assurer du bon fonctionnement des services publics</a:t>
            </a:r>
            <a:r>
              <a:rPr lang="fr-FR" sz="2000" dirty="0">
                <a:latin typeface="Arial" charset="0"/>
                <a:cs typeface="+mn-cs"/>
              </a:rPr>
              <a:t>.</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Tout usager dispose d’un droit à l’information sur l’action des services publics et ceux-ci ont l’obligation d’informer les usagers de manière systématique (média, presse, brochure, guide).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La transparence doit être conçue comme une condition du dialogue et de la concertation, mais également comme un instrument du contrôle de l’action des services publics par les usagers.</a:t>
            </a:r>
          </a:p>
          <a:p>
            <a:pPr>
              <a:buFontTx/>
              <a:buBlip>
                <a:blip r:embed="rId2"/>
              </a:buBlip>
              <a:defRPr/>
            </a:pPr>
            <a:endParaRPr lang="fr-FR" sz="2000" dirty="0">
              <a:latin typeface="Arial" charset="0"/>
              <a:cs typeface="+mn-cs"/>
            </a:endParaRPr>
          </a:p>
          <a:p>
            <a:pPr>
              <a:buFontTx/>
              <a:buBlip>
                <a:blip r:embed="rId2"/>
              </a:buBlip>
              <a:defRPr/>
            </a:pPr>
            <a:endParaRPr lang="fr-FR" sz="2000" dirty="0">
              <a:latin typeface="Arial" charset="0"/>
              <a:cs typeface="+mn-cs"/>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8CC5EB5-5641-4DDC-97F6-D5FB7E1957C5}" type="slidenum">
              <a:rPr lang="fr-FR" sz="1400">
                <a:solidFill>
                  <a:srgbClr val="FFFFFF"/>
                </a:solidFill>
                <a:latin typeface="+mj-lt"/>
                <a:ea typeface="+mj-ea"/>
                <a:cs typeface="+mj-cs"/>
              </a:rPr>
              <a:pPr algn="ctr" fontAlgn="auto">
                <a:spcBef>
                  <a:spcPts val="0"/>
                </a:spcBef>
                <a:spcAft>
                  <a:spcPts val="0"/>
                </a:spcAft>
                <a:defRPr/>
              </a:pPr>
              <a:t>103</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0900"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A88980F-2E59-4D8A-A7ED-1A62F2598934}" type="datetime1">
              <a:rPr lang="fr-FR" sz="1400" smtClean="0"/>
              <a:pPr>
                <a:defRPr/>
              </a:pPr>
              <a:t>18/11/2022</a:t>
            </a:fld>
            <a:endParaRPr lang="fr-FR" sz="1400" smtClean="0"/>
          </a:p>
        </p:txBody>
      </p:sp>
      <p:sp>
        <p:nvSpPr>
          <p:cNvPr id="80901"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800"/>
              <a:t>4. De  nouvelles préoccupations</a:t>
            </a:r>
          </a:p>
        </p:txBody>
      </p:sp>
      <p:sp>
        <p:nvSpPr>
          <p:cNvPr id="73735" name="ZoneTexte 12"/>
          <p:cNvSpPr txBox="1">
            <a:spLocks noChangeArrowheads="1"/>
          </p:cNvSpPr>
          <p:nvPr/>
        </p:nvSpPr>
        <p:spPr bwMode="auto">
          <a:xfrm>
            <a:off x="468313" y="1052513"/>
            <a:ext cx="8675687" cy="5181600"/>
          </a:xfrm>
          <a:prstGeom prst="rect">
            <a:avLst/>
          </a:prstGeom>
          <a:noFill/>
          <a:ln w="9525">
            <a:noFill/>
            <a:miter lim="800000"/>
            <a:headEnd/>
            <a:tailEnd/>
          </a:ln>
        </p:spPr>
        <p:txBody>
          <a:bodyPr>
            <a:spAutoFit/>
          </a:bodyPr>
          <a:lstStyle/>
          <a:p>
            <a:pPr>
              <a:defRPr/>
            </a:pPr>
            <a:r>
              <a:rPr lang="fr-FR" sz="2400" i="1" u="sng" dirty="0">
                <a:latin typeface="Arial" charset="0"/>
                <a:cs typeface="+mn-cs"/>
              </a:rPr>
              <a:t>  </a:t>
            </a:r>
            <a:endParaRPr lang="fr-FR" sz="2400" dirty="0">
              <a:latin typeface="Arial" charset="0"/>
              <a:cs typeface="+mn-cs"/>
            </a:endParaRPr>
          </a:p>
          <a:p>
            <a:pPr>
              <a:defRPr/>
            </a:pPr>
            <a:r>
              <a:rPr lang="fr-FR" sz="2400" dirty="0">
                <a:latin typeface="Arial" charset="0"/>
                <a:cs typeface="+mn-cs"/>
              </a:rPr>
              <a:t> </a:t>
            </a:r>
            <a:r>
              <a:rPr lang="fr-FR" sz="2400" i="1" u="sng" dirty="0">
                <a:solidFill>
                  <a:srgbClr val="C00000"/>
                </a:solidFill>
                <a:effectLst>
                  <a:outerShdw blurRad="38100" dist="38100" dir="2700000" algn="tl">
                    <a:srgbClr val="000000">
                      <a:alpha val="43137"/>
                    </a:srgbClr>
                  </a:outerShdw>
                </a:effectLst>
                <a:latin typeface="Arial" charset="0"/>
                <a:cs typeface="+mn-cs"/>
              </a:rPr>
              <a:t>La confiance et fiabilité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solidFill>
                  <a:srgbClr val="7030A0"/>
                </a:solidFill>
                <a:latin typeface="Arial" charset="0"/>
                <a:cs typeface="+mn-cs"/>
              </a:rPr>
              <a:t>La confiance et la fiabilité imposent de se comporter en toute circonstance en partenaires loyaux.</a:t>
            </a:r>
          </a:p>
          <a:p>
            <a:pPr>
              <a:defRPr/>
            </a:pPr>
            <a:r>
              <a:rPr lang="fr-FR" sz="2400" dirty="0">
                <a:solidFill>
                  <a:srgbClr val="7030A0"/>
                </a:solidFill>
                <a:latin typeface="Arial" charset="0"/>
                <a:cs typeface="+mn-cs"/>
              </a:rPr>
              <a:t>«L’usager a le droit à la sécurité juridique et à la fiabilité dans ses relations avec l’administration et les services publics. Cela signifie notamment que :</a:t>
            </a:r>
          </a:p>
          <a:p>
            <a:pPr>
              <a:defRPr/>
            </a:pPr>
            <a:endParaRPr lang="fr-FR" sz="24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l’État doit établir clairement les modalités et conditions de fonctionnement de ses services publics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les règles doivent être stables : en cas de changement imposé par l’évolution de la société ou les circonstances, les nouvelles règles doivent être mises en vigueur suivant des modalités permettant à l’usager de s’adapter dans les meilleures conditions.</a:t>
            </a:r>
          </a:p>
          <a:p>
            <a:pPr>
              <a:defRPr/>
            </a:pPr>
            <a:endParaRPr lang="fr-FR" sz="2400" dirty="0">
              <a:latin typeface="Arial" charset="0"/>
              <a:cs typeface="+mn-cs"/>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D06B5B7-7B99-40C9-98F2-BEE1C6F1E2D9}" type="slidenum">
              <a:rPr lang="fr-FR" sz="1400">
                <a:solidFill>
                  <a:srgbClr val="FFFFFF"/>
                </a:solidFill>
                <a:latin typeface="+mj-lt"/>
                <a:ea typeface="+mj-ea"/>
                <a:cs typeface="+mj-cs"/>
              </a:rPr>
              <a:pPr algn="ctr" fontAlgn="auto">
                <a:spcBef>
                  <a:spcPts val="0"/>
                </a:spcBef>
                <a:spcAft>
                  <a:spcPts val="0"/>
                </a:spcAft>
                <a:defRPr/>
              </a:pPr>
              <a:t>104</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1924"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ED43E14-A43A-4218-9CFE-438A0C90A97E}" type="datetime1">
              <a:rPr lang="fr-FR" sz="1400" smtClean="0"/>
              <a:pPr>
                <a:defRPr/>
              </a:pPr>
              <a:t>18/11/2022</a:t>
            </a:fld>
            <a:endParaRPr lang="fr-FR" sz="1400" smtClean="0"/>
          </a:p>
        </p:txBody>
      </p:sp>
      <p:sp>
        <p:nvSpPr>
          <p:cNvPr id="81925"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800"/>
              <a:t>4. De  nouvelles préoccupations</a:t>
            </a:r>
          </a:p>
        </p:txBody>
      </p:sp>
      <p:sp>
        <p:nvSpPr>
          <p:cNvPr id="13" name="ZoneTexte 12"/>
          <p:cNvSpPr txBox="1"/>
          <p:nvPr/>
        </p:nvSpPr>
        <p:spPr>
          <a:xfrm>
            <a:off x="395288" y="908050"/>
            <a:ext cx="8424862" cy="4268788"/>
          </a:xfrm>
          <a:prstGeom prst="rect">
            <a:avLst/>
          </a:prstGeom>
          <a:noFill/>
        </p:spPr>
        <p:txBody>
          <a:bodyPr>
            <a:spAutoFit/>
          </a:bodyPr>
          <a:lstStyle/>
          <a:p>
            <a:pPr>
              <a:defRPr/>
            </a:pPr>
            <a:r>
              <a:rPr lang="fr-FR" sz="2400" i="1" u="sng" dirty="0">
                <a:latin typeface="Arial" charset="0"/>
                <a:cs typeface="+mn-cs"/>
              </a:rPr>
              <a:t>  </a:t>
            </a:r>
            <a:endParaRPr lang="fr-FR" sz="2400" dirty="0">
              <a:latin typeface="Arial" charset="0"/>
              <a:cs typeface="+mn-cs"/>
            </a:endParaRPr>
          </a:p>
          <a:p>
            <a:pPr>
              <a:defRPr/>
            </a:pPr>
            <a:r>
              <a:rPr lang="fr-FR" sz="2400" dirty="0">
                <a:latin typeface="Arial" charset="0"/>
                <a:cs typeface="+mn-cs"/>
              </a:rPr>
              <a:t> </a:t>
            </a:r>
          </a:p>
          <a:p>
            <a:pPr>
              <a:defRPr/>
            </a:pPr>
            <a:r>
              <a:rPr lang="fr-FR" sz="2400" u="sng" dirty="0">
                <a:solidFill>
                  <a:srgbClr val="FF0000"/>
                </a:solidFill>
                <a:effectLst>
                  <a:outerShdw blurRad="38100" dist="38100" dir="2700000" algn="tl">
                    <a:srgbClr val="000000">
                      <a:alpha val="43137"/>
                    </a:srgbClr>
                  </a:outerShdw>
                </a:effectLst>
                <a:latin typeface="Arial" charset="0"/>
                <a:cs typeface="+mn-cs"/>
              </a:rPr>
              <a:t>La performance et l’efficacité </a:t>
            </a:r>
          </a:p>
          <a:p>
            <a:pPr>
              <a:defRPr/>
            </a:pPr>
            <a:endParaRPr lang="fr-FR" sz="24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Les mutations récentes du droit des services publics ont tendu à l’émergence de règles de fonctionnement nouvelles (transparence, qualité, efficacité).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Ces évolutions récentes ont entrainé un renversement du rapport droit/devoir entre les administrés et l’administration. </a:t>
            </a:r>
          </a:p>
          <a:p>
            <a:pPr marL="273050" indent="-273050">
              <a:lnSpc>
                <a:spcPct val="90000"/>
              </a:lnSpc>
              <a:spcBef>
                <a:spcPts val="400"/>
              </a:spcBef>
              <a:spcAft>
                <a:spcPts val="0"/>
              </a:spcAft>
              <a:buClr>
                <a:schemeClr val="accent1"/>
              </a:buClr>
              <a:buSzPct val="68000"/>
              <a:buFont typeface="Wingdings 3"/>
              <a:buChar char=""/>
              <a:defRPr/>
            </a:pPr>
            <a:endParaRPr lang="fr-FR" sz="20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Cela signifie qu’auparavant l’administration avait un droit à l’adaptation, et les administrés avaient pour devoir de s’adapter à ces nouvelles circonstances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543599BB-0B38-4840-B43A-8DA45425346C}" type="slidenum">
              <a:rPr lang="fr-FR" sz="1400">
                <a:solidFill>
                  <a:srgbClr val="FFFFFF"/>
                </a:solidFill>
                <a:latin typeface="+mj-lt"/>
                <a:ea typeface="+mj-ea"/>
                <a:cs typeface="+mj-cs"/>
              </a:rPr>
              <a:pPr algn="ctr" fontAlgn="auto">
                <a:spcBef>
                  <a:spcPts val="0"/>
                </a:spcBef>
                <a:spcAft>
                  <a:spcPts val="0"/>
                </a:spcAft>
                <a:defRPr/>
              </a:pPr>
              <a:t>105</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2948"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D3527BAB-BFDB-4883-8947-640791F3C5AA}" type="datetime1">
              <a:rPr lang="fr-FR" sz="1400" smtClean="0"/>
              <a:pPr>
                <a:defRPr/>
              </a:pPr>
              <a:t>18/11/2022</a:t>
            </a:fld>
            <a:endParaRPr lang="fr-FR" sz="1400" smtClean="0"/>
          </a:p>
        </p:txBody>
      </p:sp>
      <p:sp>
        <p:nvSpPr>
          <p:cNvPr id="82949"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9" name="Titre 8"/>
          <p:cNvSpPr>
            <a:spLocks noGrp="1"/>
          </p:cNvSpPr>
          <p:nvPr>
            <p:ph type="title" idx="4294967295"/>
          </p:nvPr>
        </p:nvSpPr>
        <p:spPr>
          <a:xfrm>
            <a:off x="1043608" y="260648"/>
            <a:ext cx="7477125" cy="850900"/>
          </a:xfrm>
        </p:spPr>
        <p:txBody>
          <a:bodyPr>
            <a:normAutofit fontScale="90000"/>
          </a:bodyPr>
          <a:lstStyle/>
          <a:p>
            <a:pPr eaLnBrk="1" fontAlgn="auto" hangingPunct="1">
              <a:spcAft>
                <a:spcPts val="0"/>
              </a:spcAft>
              <a:defRPr/>
            </a:pPr>
            <a:r>
              <a:rPr lang="fr-FR" sz="2800" dirty="0">
                <a:solidFill>
                  <a:schemeClr val="tx1"/>
                </a:solidFill>
              </a:rPr>
              <a:t>4. De  nouvelles préoccupations</a:t>
            </a:r>
            <a:r>
              <a:rPr lang="fr-FR" dirty="0">
                <a:solidFill>
                  <a:schemeClr val="tx1"/>
                </a:solidFill>
              </a:rPr>
              <a:t/>
            </a:r>
            <a:br>
              <a:rPr lang="fr-FR" dirty="0">
                <a:solidFill>
                  <a:schemeClr val="tx1"/>
                </a:solidFill>
              </a:rPr>
            </a:br>
            <a:endParaRPr lang="fr-FR" dirty="0"/>
          </a:p>
        </p:txBody>
      </p:sp>
      <p:sp>
        <p:nvSpPr>
          <p:cNvPr id="75782" name="ZoneTexte 12"/>
          <p:cNvSpPr txBox="1">
            <a:spLocks noChangeArrowheads="1"/>
          </p:cNvSpPr>
          <p:nvPr/>
        </p:nvSpPr>
        <p:spPr bwMode="auto">
          <a:xfrm>
            <a:off x="468313" y="1052513"/>
            <a:ext cx="8424862" cy="3529012"/>
          </a:xfrm>
          <a:prstGeom prst="rect">
            <a:avLst/>
          </a:prstGeom>
          <a:noFill/>
          <a:ln w="9525">
            <a:noFill/>
            <a:miter lim="800000"/>
            <a:headEnd/>
            <a:tailEnd/>
          </a:ln>
        </p:spPr>
        <p:txBody>
          <a:bodyPr>
            <a:spAutoFit/>
          </a:bodyPr>
          <a:lstStyle/>
          <a:p>
            <a:pPr>
              <a:defRPr/>
            </a:pPr>
            <a:r>
              <a:rPr lang="fr-FR" sz="2400" i="1" u="sng" dirty="0">
                <a:latin typeface="Arial" charset="0"/>
                <a:cs typeface="+mn-cs"/>
              </a:rPr>
              <a:t>  </a:t>
            </a:r>
            <a:endParaRPr lang="fr-FR" sz="2400" dirty="0">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Désormais, les administrés estiment avoir un droit à la transparence, à la qualité ou encore à l’efficacité. L’administration voyant un devoir là où l’administré voit un droit. </a:t>
            </a:r>
          </a:p>
          <a:p>
            <a:pPr marL="273050" indent="-273050">
              <a:lnSpc>
                <a:spcPct val="90000"/>
              </a:lnSpc>
              <a:spcBef>
                <a:spcPts val="400"/>
              </a:spcBef>
              <a:spcAft>
                <a:spcPts val="0"/>
              </a:spcAft>
              <a:buClr>
                <a:schemeClr val="accent1"/>
              </a:buClr>
              <a:buSzPct val="68000"/>
              <a:buFont typeface="Wingdings 3"/>
              <a:buChar char=""/>
              <a:defRPr/>
            </a:pPr>
            <a:endParaRPr lang="fr-FR" sz="20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Qui n’a jamais considéré qu’il faudrait un service public postal de meilleure qualité? Ou bien un service public des transports en commun efficace?</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Ces préoccupations ,érigées en règles progressivement, postule un mangement des services publics tourné vers la qualité  et l’efficacité.</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6F18F1E-D5E7-4645-BB8E-94B83439032E}" type="slidenum">
              <a:rPr lang="fr-FR" sz="1400">
                <a:solidFill>
                  <a:srgbClr val="FFFFFF"/>
                </a:solidFill>
                <a:latin typeface="+mj-lt"/>
                <a:ea typeface="+mj-ea"/>
                <a:cs typeface="+mj-cs"/>
              </a:rPr>
              <a:pPr algn="ctr" fontAlgn="auto">
                <a:spcBef>
                  <a:spcPts val="0"/>
                </a:spcBef>
                <a:spcAft>
                  <a:spcPts val="0"/>
                </a:spcAft>
                <a:defRPr/>
              </a:pPr>
              <a:t>106</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3972"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91307E0A-8AA1-4D3E-81C1-DAF1476F2CC9}" type="datetime1">
              <a:rPr lang="fr-FR" sz="1400" smtClean="0"/>
              <a:pPr>
                <a:defRPr/>
              </a:pPr>
              <a:t>18/11/2022</a:t>
            </a:fld>
            <a:endParaRPr lang="fr-FR" sz="1400" smtClean="0"/>
          </a:p>
        </p:txBody>
      </p:sp>
      <p:sp>
        <p:nvSpPr>
          <p:cNvPr id="83973"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1" name="Titre 10"/>
          <p:cNvSpPr>
            <a:spLocks noGrp="1"/>
          </p:cNvSpPr>
          <p:nvPr>
            <p:ph type="title" idx="4294967295"/>
          </p:nvPr>
        </p:nvSpPr>
        <p:spPr>
          <a:xfrm>
            <a:off x="539552" y="227013"/>
            <a:ext cx="7704856" cy="1143000"/>
          </a:xfrm>
        </p:spPr>
        <p:txBody>
          <a:bodyPr>
            <a:normAutofit fontScale="90000"/>
          </a:bodyPr>
          <a:lstStyle/>
          <a:p>
            <a:pPr algn="ctr" eaLnBrk="1" fontAlgn="auto" hangingPunct="1">
              <a:spcAft>
                <a:spcPts val="0"/>
              </a:spcAft>
              <a:defRPr/>
            </a:pPr>
            <a:r>
              <a:rPr lang="fr-FR" dirty="0">
                <a:solidFill>
                  <a:schemeClr val="tx1"/>
                </a:solidFill>
              </a:rPr>
              <a:t>CONCLUSION </a:t>
            </a:r>
            <a:br>
              <a:rPr lang="fr-FR" dirty="0">
                <a:solidFill>
                  <a:schemeClr val="tx1"/>
                </a:solidFill>
              </a:rPr>
            </a:br>
            <a:endParaRPr lang="fr-FR" dirty="0"/>
          </a:p>
        </p:txBody>
      </p:sp>
      <p:sp>
        <p:nvSpPr>
          <p:cNvPr id="79879" name="ZoneTexte 12"/>
          <p:cNvSpPr txBox="1">
            <a:spLocks noChangeArrowheads="1"/>
          </p:cNvSpPr>
          <p:nvPr/>
        </p:nvSpPr>
        <p:spPr bwMode="auto">
          <a:xfrm>
            <a:off x="539750" y="1844675"/>
            <a:ext cx="8424863" cy="1200150"/>
          </a:xfrm>
          <a:prstGeom prst="rect">
            <a:avLst/>
          </a:prstGeom>
          <a:noFill/>
          <a:ln w="9525">
            <a:noFill/>
            <a:miter lim="800000"/>
            <a:headEnd/>
            <a:tailEnd/>
          </a:ln>
        </p:spPr>
        <p:txBody>
          <a:bodyPr>
            <a:spAutoFit/>
          </a:bodyPr>
          <a:lstStyle/>
          <a:p>
            <a:r>
              <a:rPr lang="fr-FR" sz="2400" i="1" u="sng"/>
              <a:t>  </a:t>
            </a:r>
            <a:endParaRPr lang="fr-FR" sz="2400"/>
          </a:p>
          <a:p>
            <a:r>
              <a:rPr lang="fr-FR" sz="2400"/>
              <a:t> </a:t>
            </a:r>
          </a:p>
          <a:p>
            <a:r>
              <a:rPr lang="fr-FR" sz="2400"/>
              <a:t> </a:t>
            </a:r>
          </a:p>
        </p:txBody>
      </p:sp>
      <p:sp>
        <p:nvSpPr>
          <p:cNvPr id="79880" name="ZoneTexte 9"/>
          <p:cNvSpPr txBox="1">
            <a:spLocks noChangeArrowheads="1"/>
          </p:cNvSpPr>
          <p:nvPr/>
        </p:nvSpPr>
        <p:spPr bwMode="auto">
          <a:xfrm>
            <a:off x="684213" y="1412875"/>
            <a:ext cx="7632700" cy="2678113"/>
          </a:xfrm>
          <a:prstGeom prst="rect">
            <a:avLst/>
          </a:prstGeom>
          <a:noFill/>
          <a:ln w="9525">
            <a:noFill/>
            <a:miter lim="800000"/>
            <a:headEnd/>
            <a:tailEnd/>
          </a:ln>
        </p:spPr>
        <p:txBody>
          <a:bodyPr>
            <a:spAutoFit/>
          </a:bodyPr>
          <a:lstStyle/>
          <a:p>
            <a:r>
              <a:rPr lang="fr-FR" sz="2400" dirty="0">
                <a:solidFill>
                  <a:schemeClr val="tx2"/>
                </a:solidFill>
              </a:rPr>
              <a:t>La question est de savoir comment s’assurer de la bonne application des règles . Quelles sont les contraintes ? Humaines? Matérielles? </a:t>
            </a:r>
          </a:p>
          <a:p>
            <a:endParaRPr lang="fr-FR" sz="2400" dirty="0">
              <a:solidFill>
                <a:schemeClr val="tx2"/>
              </a:solidFill>
            </a:endParaRPr>
          </a:p>
          <a:p>
            <a:r>
              <a:rPr lang="fr-FR" sz="2400" dirty="0">
                <a:solidFill>
                  <a:schemeClr val="tx2"/>
                </a:solidFill>
              </a:rPr>
              <a:t>Avons –nous une évaluation des conditions d’application de ces règles ? Avons- nous des propositions concrètes?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74" name="Picture 2" descr="C:\Users\acer\Desktop\images (1).jpg"/>
          <p:cNvPicPr>
            <a:picLocks noChangeAspect="1" noChangeArrowheads="1"/>
          </p:cNvPicPr>
          <p:nvPr/>
        </p:nvPicPr>
        <p:blipFill>
          <a:blip r:embed="rId2"/>
          <a:srcRect/>
          <a:stretch>
            <a:fillRect/>
          </a:stretch>
        </p:blipFill>
        <p:spPr bwMode="auto">
          <a:xfrm>
            <a:off x="1571604" y="1500174"/>
            <a:ext cx="6643734" cy="385765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4C37AA0D-32EE-46C3-A3F1-F28CC467F867}" type="datetime1">
              <a:rPr lang="fr-FR" sz="1400" smtClean="0"/>
              <a:pPr>
                <a:defRPr/>
              </a:pPr>
              <a:t>18/11/2022</a:t>
            </a:fld>
            <a:endParaRPr lang="fr-FR" sz="1400" smtClean="0"/>
          </a:p>
        </p:txBody>
      </p:sp>
      <p:sp>
        <p:nvSpPr>
          <p:cNvPr id="48131"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21A395A8-04CE-4961-B4B8-4761069B4D93}" type="slidenum">
              <a:rPr lang="fr-FR" sz="1400" smtClean="0"/>
              <a:pPr>
                <a:defRPr/>
              </a:pPr>
              <a:t>11</a:t>
            </a:fld>
            <a:endParaRPr lang="fr-FR" sz="1400" smtClean="0"/>
          </a:p>
        </p:txBody>
      </p:sp>
      <p:sp>
        <p:nvSpPr>
          <p:cNvPr id="13314" name="Rectangle 3"/>
          <p:cNvSpPr>
            <a:spLocks noGrp="1"/>
          </p:cNvSpPr>
          <p:nvPr>
            <p:ph type="body" idx="4294967295"/>
          </p:nvPr>
        </p:nvSpPr>
        <p:spPr>
          <a:xfrm>
            <a:off x="500034" y="1628775"/>
            <a:ext cx="8356629" cy="4497388"/>
          </a:xfrm>
        </p:spPr>
        <p:txBody>
          <a:bodyPr>
            <a:normAutofit/>
          </a:bodyPr>
          <a:lstStyle/>
          <a:p>
            <a:pPr marL="273050" indent="-273050" eaLnBrk="1" fontAlgn="auto" hangingPunct="1">
              <a:lnSpc>
                <a:spcPct val="90000"/>
              </a:lnSpc>
              <a:spcAft>
                <a:spcPts val="0"/>
              </a:spcAft>
              <a:buFont typeface="Wingdings 3"/>
              <a:buChar char=""/>
              <a:defRPr/>
            </a:pPr>
            <a:r>
              <a:rPr lang="fr-FR" sz="2400" dirty="0" smtClean="0"/>
              <a:t>Mais </a:t>
            </a:r>
            <a:r>
              <a:rPr lang="fr-FR" sz="2400" dirty="0"/>
              <a:t>cette notion est difficile à cerner juridiquement dans la mesure où :</a:t>
            </a:r>
          </a:p>
          <a:p>
            <a:pPr marL="794258" lvl="3" indent="-273050" eaLnBrk="1" fontAlgn="auto" hangingPunct="1">
              <a:spcBef>
                <a:spcPts val="400"/>
              </a:spcBef>
              <a:spcAft>
                <a:spcPts val="0"/>
              </a:spcAft>
              <a:buSzPct val="68000"/>
              <a:buFont typeface="Wingdings 3"/>
              <a:buChar char=""/>
              <a:defRPr/>
            </a:pPr>
            <a:r>
              <a:rPr lang="fr-FR" sz="2200" b="1" dirty="0" smtClean="0">
                <a:latin typeface="+mj-lt"/>
              </a:rPr>
              <a:t>sa définition, son contenu et son régime évoluent.</a:t>
            </a:r>
          </a:p>
          <a:p>
            <a:pPr marL="794258" lvl="3" indent="-273050" eaLnBrk="1" fontAlgn="auto" hangingPunct="1">
              <a:spcBef>
                <a:spcPts val="400"/>
              </a:spcBef>
              <a:spcAft>
                <a:spcPts val="0"/>
              </a:spcAft>
              <a:buSzPct val="68000"/>
              <a:buFont typeface="Wingdings 3"/>
              <a:buChar char=""/>
              <a:defRPr/>
            </a:pPr>
            <a:r>
              <a:rPr lang="fr-FR" sz="2200" b="1" dirty="0" smtClean="0">
                <a:latin typeface="+mj-lt"/>
              </a:rPr>
              <a:t>Son contenu est politique autant qu’idéologique </a:t>
            </a:r>
          </a:p>
          <a:p>
            <a:pPr marL="794258" lvl="3" indent="-273050" eaLnBrk="1" fontAlgn="auto" hangingPunct="1">
              <a:spcBef>
                <a:spcPts val="400"/>
              </a:spcBef>
              <a:spcAft>
                <a:spcPts val="0"/>
              </a:spcAft>
              <a:buSzPct val="68000"/>
              <a:buFont typeface="Wingdings 3"/>
              <a:buChar char=""/>
              <a:defRPr/>
            </a:pPr>
            <a:r>
              <a:rPr lang="fr-FR" sz="2200" b="1" dirty="0" smtClean="0">
                <a:latin typeface="+mj-lt"/>
              </a:rPr>
              <a:t>Le service public est intimement lié à la conception de l’Etat et devient un mythe dans les comportements collectifs</a:t>
            </a:r>
          </a:p>
          <a:p>
            <a:pPr marL="273050" indent="-273050" eaLnBrk="1" fontAlgn="auto" hangingPunct="1">
              <a:lnSpc>
                <a:spcPct val="90000"/>
              </a:lnSpc>
              <a:spcAft>
                <a:spcPts val="0"/>
              </a:spcAft>
              <a:buFont typeface="Wingdings 3"/>
              <a:buChar char=""/>
              <a:defRPr/>
            </a:pPr>
            <a:r>
              <a:rPr lang="fr-FR" sz="2400" dirty="0"/>
              <a:t>Le service public est ce que le politique veut qu’il soit :</a:t>
            </a:r>
          </a:p>
          <a:p>
            <a:pPr marL="794258" lvl="3" indent="-273050" eaLnBrk="1" fontAlgn="auto" hangingPunct="1">
              <a:lnSpc>
                <a:spcPct val="90000"/>
              </a:lnSpc>
              <a:spcBef>
                <a:spcPts val="400"/>
              </a:spcBef>
              <a:spcAft>
                <a:spcPts val="0"/>
              </a:spcAft>
              <a:buSzPct val="68000"/>
              <a:buFont typeface="Wingdings 3"/>
              <a:buChar char=""/>
              <a:defRPr/>
            </a:pPr>
            <a:r>
              <a:rPr lang="fr-FR" sz="2200" b="1" dirty="0" smtClean="0">
                <a:latin typeface="+mj-lt"/>
              </a:rPr>
              <a:t>L’assurance maladie est –elle un service publique oui pour l’algérien non pour l’américain</a:t>
            </a:r>
          </a:p>
          <a:p>
            <a:pPr marL="794258" lvl="3" indent="-273050" eaLnBrk="1" fontAlgn="auto" hangingPunct="1">
              <a:lnSpc>
                <a:spcPct val="90000"/>
              </a:lnSpc>
              <a:spcBef>
                <a:spcPts val="400"/>
              </a:spcBef>
              <a:spcAft>
                <a:spcPts val="0"/>
              </a:spcAft>
              <a:buSzPct val="68000"/>
              <a:buFont typeface="Wingdings 3"/>
              <a:buChar char=""/>
              <a:defRPr/>
            </a:pPr>
            <a:r>
              <a:rPr lang="fr-FR" sz="2200" b="1" dirty="0" smtClean="0">
                <a:latin typeface="+mj-lt"/>
              </a:rPr>
              <a:t>L’université , l’hôpital , l’école …….</a:t>
            </a:r>
          </a:p>
          <a:p>
            <a:pPr marL="273050" lvl="1" indent="-273050" eaLnBrk="1" fontAlgn="auto" hangingPunct="1">
              <a:lnSpc>
                <a:spcPct val="90000"/>
              </a:lnSpc>
              <a:spcBef>
                <a:spcPts val="400"/>
              </a:spcBef>
              <a:spcAft>
                <a:spcPts val="0"/>
              </a:spcAft>
              <a:buSzPct val="68000"/>
              <a:buFont typeface="Wingdings 3"/>
              <a:buChar char=""/>
              <a:defRPr/>
            </a:pPr>
            <a:r>
              <a:rPr lang="fr-FR" sz="2400" dirty="0" smtClean="0"/>
              <a:t> </a:t>
            </a:r>
            <a:endParaRPr lang="fr-FR" sz="2800" b="1" dirty="0">
              <a:latin typeface="Bradley Hand ITC" pitchFamily="66" charset="0"/>
            </a:endParaRPr>
          </a:p>
        </p:txBody>
      </p:sp>
      <p:sp>
        <p:nvSpPr>
          <p:cNvPr id="13315" name="ZoneTexte 1"/>
          <p:cNvSpPr>
            <a:spLocks noGrp="1" noChangeArrowheads="1"/>
          </p:cNvSpPr>
          <p:nvPr>
            <p:ph type="title" idx="4294967295"/>
          </p:nvPr>
        </p:nvSpPr>
        <p:spPr>
          <a:xfrm>
            <a:off x="914400" y="404813"/>
            <a:ext cx="8229600" cy="922337"/>
          </a:xfrm>
          <a:solidFill>
            <a:schemeClr val="accent1"/>
          </a:solidFill>
        </p:spPr>
        <p:txBody>
          <a:bodyPr bIns="91440" anchor="b"/>
          <a:lstStyle/>
          <a:p>
            <a:pPr eaLnBrk="1" fontAlgn="auto" hangingPunct="1">
              <a:spcAft>
                <a:spcPts val="0"/>
              </a:spcAft>
              <a:defRPr/>
            </a:pPr>
            <a:r>
              <a:rPr lang="fr-FR" sz="3600">
                <a:solidFill>
                  <a:srgbClr val="CC3300"/>
                </a:solidFill>
              </a:rPr>
              <a:t> La </a:t>
            </a:r>
            <a:r>
              <a:rPr lang="fr-FR" sz="2800">
                <a:solidFill>
                  <a:srgbClr val="CC3300"/>
                </a:solidFill>
              </a:rPr>
              <a:t>notion</a:t>
            </a:r>
            <a:r>
              <a:rPr lang="fr-FR" sz="3600">
                <a:solidFill>
                  <a:srgbClr val="CC3300"/>
                </a:solidFill>
              </a:rPr>
              <a:t> de service public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655B65B-0200-461C-9D94-D8DDDC2D8DD0}" type="datetime1">
              <a:rPr lang="fr-FR" sz="1400" smtClean="0"/>
              <a:pPr>
                <a:defRPr/>
              </a:pPr>
              <a:t>18/11/2022</a:t>
            </a:fld>
            <a:endParaRPr lang="fr-FR" sz="1400" smtClean="0"/>
          </a:p>
        </p:txBody>
      </p:sp>
      <p:sp>
        <p:nvSpPr>
          <p:cNvPr id="24579"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E05F8FBA-3013-4BEA-9924-98361F0E1495}" type="slidenum">
              <a:rPr lang="fr-FR" sz="1400" smtClean="0"/>
              <a:pPr>
                <a:defRPr/>
              </a:pPr>
              <a:t>12</a:t>
            </a:fld>
            <a:endParaRPr lang="fr-FR" sz="1400" smtClean="0"/>
          </a:p>
        </p:txBody>
      </p:sp>
      <p:sp>
        <p:nvSpPr>
          <p:cNvPr id="20484" name="Rectangle 2"/>
          <p:cNvSpPr>
            <a:spLocks noGrp="1"/>
          </p:cNvSpPr>
          <p:nvPr>
            <p:ph type="body" idx="4294967295"/>
          </p:nvPr>
        </p:nvSpPr>
        <p:spPr>
          <a:xfrm>
            <a:off x="468313" y="981075"/>
            <a:ext cx="8147050" cy="5543550"/>
          </a:xfrm>
        </p:spPr>
        <p:txBody>
          <a:bodyPr/>
          <a:lstStyle/>
          <a:p>
            <a:pPr marL="273050" indent="-273050" eaLnBrk="1" hangingPunct="1"/>
            <a:endParaRPr lang="fr-FR" sz="2400" dirty="0" smtClean="0">
              <a:latin typeface="Narkisim" pitchFamily="34" charset="-79"/>
              <a:cs typeface="Narkisim" pitchFamily="34" charset="-79"/>
            </a:endParaRPr>
          </a:p>
          <a:p>
            <a:pPr marL="273050" indent="-273050" eaLnBrk="1" hangingPunct="1"/>
            <a:r>
              <a:rPr lang="fr-FR" sz="2400" dirty="0" smtClean="0">
                <a:latin typeface="Narkisim" pitchFamily="34" charset="-79"/>
                <a:cs typeface="Narkisim" pitchFamily="34" charset="-79"/>
              </a:rPr>
              <a:t>Une </a:t>
            </a:r>
            <a:r>
              <a:rPr lang="fr-FR" sz="2400" dirty="0" smtClean="0">
                <a:latin typeface="Narkisim" pitchFamily="34" charset="-79"/>
                <a:cs typeface="Narkisim" pitchFamily="34" charset="-79"/>
              </a:rPr>
              <a:t>telle définition doit être relativisée. </a:t>
            </a:r>
            <a:endParaRPr lang="fr-FR" sz="2400" dirty="0" smtClean="0">
              <a:latin typeface="Narkisim" pitchFamily="34" charset="-79"/>
              <a:cs typeface="Narkisim" pitchFamily="34" charset="-79"/>
            </a:endParaRPr>
          </a:p>
          <a:p>
            <a:pPr marL="273050" indent="-273050" eaLnBrk="1" hangingPunct="1"/>
            <a:r>
              <a:rPr lang="fr-FR" sz="2400" dirty="0" smtClean="0">
                <a:latin typeface="Narkisim" pitchFamily="34" charset="-79"/>
                <a:cs typeface="Narkisim" pitchFamily="34" charset="-79"/>
              </a:rPr>
              <a:t>Chaque </a:t>
            </a:r>
            <a:r>
              <a:rPr lang="fr-FR" sz="2400" dirty="0" smtClean="0">
                <a:latin typeface="Narkisim" pitchFamily="34" charset="-79"/>
                <a:cs typeface="Narkisim" pitchFamily="34" charset="-79"/>
              </a:rPr>
              <a:t>pays a sa propre définition du service public, qui, en outre, évolue dans le temps. </a:t>
            </a:r>
          </a:p>
          <a:p>
            <a:pPr marL="273050" indent="-273050" eaLnBrk="1" hangingPunct="1">
              <a:buFontTx/>
              <a:buNone/>
            </a:pPr>
            <a:endParaRPr lang="fr-FR" sz="2400" dirty="0" smtClean="0">
              <a:latin typeface="Narkisim" pitchFamily="34" charset="-79"/>
              <a:cs typeface="Narkisim" pitchFamily="34" charset="-79"/>
            </a:endParaRPr>
          </a:p>
          <a:p>
            <a:pPr marL="273050" indent="-273050" eaLnBrk="1" hangingPunct="1"/>
            <a:r>
              <a:rPr lang="fr-FR" sz="2400" dirty="0" smtClean="0">
                <a:latin typeface="Narkisim" pitchFamily="34" charset="-79"/>
                <a:cs typeface="Narkisim" pitchFamily="34" charset="-79"/>
              </a:rPr>
              <a:t> la notion d’intérêt général  est aussi une notion politique , elle est  idéologique </a:t>
            </a:r>
            <a:endParaRPr lang="fr-FR" sz="2400" b="1" dirty="0" smtClean="0">
              <a:latin typeface="Narkisim" pitchFamily="34" charset="-79"/>
              <a:cs typeface="Narkisim" pitchFamily="34" charset="-79"/>
            </a:endParaRPr>
          </a:p>
        </p:txBody>
      </p:sp>
      <p:sp>
        <p:nvSpPr>
          <p:cNvPr id="16387" name="ZoneTexte 1"/>
          <p:cNvSpPr>
            <a:spLocks noGrp="1" noChangeArrowheads="1"/>
          </p:cNvSpPr>
          <p:nvPr>
            <p:ph type="title" idx="4294967295"/>
          </p:nvPr>
        </p:nvSpPr>
        <p:spPr>
          <a:xfrm>
            <a:off x="0" y="227013"/>
            <a:ext cx="7477125" cy="490537"/>
          </a:xfrm>
          <a:solidFill>
            <a:schemeClr val="accent1"/>
          </a:solidFill>
          <a:ln>
            <a:solidFill>
              <a:srgbClr val="FFFF00"/>
            </a:solidFill>
          </a:ln>
        </p:spPr>
        <p:txBody>
          <a:bodyPr bIns="91440" anchor="b">
            <a:normAutofit fontScale="90000"/>
          </a:bodyPr>
          <a:lstStyle/>
          <a:p>
            <a:pPr eaLnBrk="1" fontAlgn="auto" hangingPunct="1">
              <a:spcAft>
                <a:spcPts val="0"/>
              </a:spcAft>
              <a:defRPr/>
            </a:pPr>
            <a:r>
              <a:rPr lang="fr-FR" sz="2800">
                <a:solidFill>
                  <a:srgbClr val="CC3300"/>
                </a:solidFill>
              </a:rPr>
              <a:t> La notion de service public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E3EDE23-1DCE-4D49-A459-FF96376D4C04}" type="datetime1">
              <a:rPr lang="fr-FR" sz="1400" smtClean="0"/>
              <a:pPr>
                <a:defRPr/>
              </a:pPr>
              <a:t>18/11/2022</a:t>
            </a:fld>
            <a:endParaRPr lang="fr-FR" sz="1400" smtClean="0"/>
          </a:p>
        </p:txBody>
      </p:sp>
      <p:sp>
        <p:nvSpPr>
          <p:cNvPr id="29699"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9D4A27D-9065-4940-BE17-46A6E5905C0F}" type="slidenum">
              <a:rPr lang="fr-FR" sz="1400" smtClean="0"/>
              <a:pPr>
                <a:defRPr/>
              </a:pPr>
              <a:t>13</a:t>
            </a:fld>
            <a:endParaRPr lang="fr-FR" sz="1400" smtClean="0"/>
          </a:p>
        </p:txBody>
      </p:sp>
      <p:sp>
        <p:nvSpPr>
          <p:cNvPr id="21506" name="Rectangle 2"/>
          <p:cNvSpPr>
            <a:spLocks noGrp="1"/>
          </p:cNvSpPr>
          <p:nvPr>
            <p:ph type="body" idx="4294967295"/>
          </p:nvPr>
        </p:nvSpPr>
        <p:spPr>
          <a:xfrm>
            <a:off x="684213" y="981075"/>
            <a:ext cx="8459787" cy="5543550"/>
          </a:xfrm>
        </p:spPr>
        <p:txBody>
          <a:bodyPr>
            <a:normAutofit/>
          </a:bodyPr>
          <a:lstStyle/>
          <a:p>
            <a:pPr marL="529082" lvl="1" indent="-273050" eaLnBrk="1" fontAlgn="auto" hangingPunct="1">
              <a:spcBef>
                <a:spcPts val="324"/>
              </a:spcBef>
              <a:spcAft>
                <a:spcPts val="0"/>
              </a:spcAft>
              <a:buFont typeface="Verdana"/>
              <a:buNone/>
              <a:defRPr/>
            </a:pPr>
            <a:endParaRPr lang="fr-FR" sz="2400" b="1" dirty="0" smtClean="0">
              <a:solidFill>
                <a:srgbClr val="C00000"/>
              </a:solidFill>
              <a:effectLst>
                <a:outerShdw blurRad="38100" dist="38100" dir="2700000" algn="tl">
                  <a:srgbClr val="000000">
                    <a:alpha val="43137"/>
                  </a:srgbClr>
                </a:outerShdw>
              </a:effectLst>
            </a:endParaRPr>
          </a:p>
          <a:p>
            <a:pPr marL="529082" lvl="1" indent="-273050" eaLnBrk="1" fontAlgn="auto" hangingPunct="1">
              <a:spcBef>
                <a:spcPts val="324"/>
              </a:spcBef>
              <a:spcAft>
                <a:spcPts val="0"/>
              </a:spcAft>
              <a:buFont typeface="Verdana"/>
              <a:buNone/>
              <a:defRPr/>
            </a:pPr>
            <a:r>
              <a:rPr lang="fr-FR" sz="2000" b="1" u="sng" dirty="0" smtClean="0">
                <a:solidFill>
                  <a:srgbClr val="C00000"/>
                </a:solidFill>
              </a:rPr>
              <a:t>L’INTERET GENERAL : de quoi parle-t-on ? </a:t>
            </a:r>
            <a:endParaRPr lang="fr-FR" sz="2000" b="1" u="sng" dirty="0" smtClean="0">
              <a:solidFill>
                <a:srgbClr val="C00000"/>
              </a:solidFill>
            </a:endParaRPr>
          </a:p>
          <a:p>
            <a:pPr marL="273050" indent="-273050" eaLnBrk="1" fontAlgn="auto" hangingPunct="1">
              <a:spcAft>
                <a:spcPts val="0"/>
              </a:spcAft>
              <a:buFont typeface="Wingdings 3"/>
              <a:buChar char=""/>
              <a:defRPr/>
            </a:pPr>
            <a:r>
              <a:rPr lang="fr-FR" sz="2400" b="1" dirty="0" smtClean="0"/>
              <a:t>caractère </a:t>
            </a:r>
            <a:r>
              <a:rPr lang="fr-FR" sz="2400" b="1" dirty="0"/>
              <a:t>abstrait et imprécis de l'intérêt général </a:t>
            </a:r>
            <a:r>
              <a:rPr lang="fr-FR" sz="2400" b="1" dirty="0" smtClean="0"/>
              <a:t> </a:t>
            </a:r>
            <a:endParaRPr lang="fr-FR" sz="2400" b="1" dirty="0"/>
          </a:p>
          <a:p>
            <a:pPr marL="794258" lvl="3" indent="-273050" eaLnBrk="1" fontAlgn="auto" hangingPunct="1">
              <a:lnSpc>
                <a:spcPct val="90000"/>
              </a:lnSpc>
              <a:spcBef>
                <a:spcPts val="400"/>
              </a:spcBef>
              <a:spcAft>
                <a:spcPts val="0"/>
              </a:spcAft>
              <a:buSzPct val="68000"/>
              <a:buFont typeface="Wingdings 2"/>
              <a:buChar char=""/>
              <a:defRPr/>
            </a:pPr>
            <a:r>
              <a:rPr lang="fr-FR" sz="2400" b="1" dirty="0" smtClean="0">
                <a:latin typeface="+mj-lt"/>
              </a:rPr>
              <a:t>De nombreuses décisions présumées d’intérêt général , prises par des organisations politiques sont contestées par une grande majorité de citoyens </a:t>
            </a:r>
          </a:p>
          <a:p>
            <a:pPr marL="794258" lvl="3" indent="-273050" eaLnBrk="1" fontAlgn="auto" hangingPunct="1">
              <a:lnSpc>
                <a:spcPct val="90000"/>
              </a:lnSpc>
              <a:spcBef>
                <a:spcPts val="400"/>
              </a:spcBef>
              <a:spcAft>
                <a:spcPts val="0"/>
              </a:spcAft>
              <a:buSzPct val="68000"/>
              <a:buFont typeface="Wingdings 2"/>
              <a:buChar char=""/>
              <a:defRPr/>
            </a:pPr>
            <a:r>
              <a:rPr lang="fr-FR" sz="2400" b="1" dirty="0" smtClean="0">
                <a:latin typeface="+mj-lt"/>
              </a:rPr>
              <a:t>Par exemple :  réaliser un centre d’enfouissement technique ou une  décharge: politiquement , il ne fait pas de doute sur l’intérêt général qui la sous tend  mais des citoyens censés en profiter la conteste . </a:t>
            </a:r>
            <a:r>
              <a:rPr lang="fr-FR" sz="2400" b="1" dirty="0" smtClean="0">
                <a:solidFill>
                  <a:srgbClr val="C00000"/>
                </a:solidFill>
                <a:latin typeface="+mj-lt"/>
              </a:rPr>
              <a:t>Donc , une notion toute relative </a:t>
            </a:r>
            <a:r>
              <a:rPr lang="fr-FR" sz="2400" b="1" dirty="0" smtClean="0">
                <a:latin typeface="+mj-lt"/>
              </a:rPr>
              <a:t>. </a:t>
            </a:r>
          </a:p>
        </p:txBody>
      </p:sp>
      <p:sp>
        <p:nvSpPr>
          <p:cNvPr id="21507" name="ZoneTexte 1"/>
          <p:cNvSpPr>
            <a:spLocks noGrp="1" noChangeArrowheads="1"/>
          </p:cNvSpPr>
          <p:nvPr>
            <p:ph type="title" idx="4294967295"/>
          </p:nvPr>
        </p:nvSpPr>
        <p:spPr>
          <a:xfrm>
            <a:off x="1259632" y="188640"/>
            <a:ext cx="7477125"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La notion de service public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0164392D-98C7-48DA-9DE1-7208147FF3AB}" type="datetime1">
              <a:rPr lang="fr-FR" sz="1400" smtClean="0"/>
              <a:pPr>
                <a:defRPr/>
              </a:pPr>
              <a:t>18/11/2022</a:t>
            </a:fld>
            <a:endParaRPr lang="fr-FR" sz="1400" smtClean="0"/>
          </a:p>
        </p:txBody>
      </p:sp>
      <p:sp>
        <p:nvSpPr>
          <p:cNvPr id="27651"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1EF989C-49A5-409D-BA92-E79792C1545B}" type="slidenum">
              <a:rPr lang="fr-FR" sz="1400" smtClean="0"/>
              <a:pPr>
                <a:defRPr/>
              </a:pPr>
              <a:t>14</a:t>
            </a:fld>
            <a:endParaRPr lang="fr-FR" sz="1400" smtClean="0"/>
          </a:p>
        </p:txBody>
      </p:sp>
      <p:sp>
        <p:nvSpPr>
          <p:cNvPr id="23556" name="Rectangle 2"/>
          <p:cNvSpPr>
            <a:spLocks noGrp="1"/>
          </p:cNvSpPr>
          <p:nvPr>
            <p:ph type="body" idx="4294967295"/>
          </p:nvPr>
        </p:nvSpPr>
        <p:spPr>
          <a:xfrm>
            <a:off x="996950" y="981075"/>
            <a:ext cx="8147050" cy="5543550"/>
          </a:xfrm>
        </p:spPr>
        <p:txBody>
          <a:bodyPr/>
          <a:lstStyle/>
          <a:p>
            <a:pPr marL="273050" indent="-273050" eaLnBrk="1" hangingPunct="1"/>
            <a:r>
              <a:rPr lang="fr-FR" sz="2400" smtClean="0"/>
              <a:t> </a:t>
            </a:r>
            <a:r>
              <a:rPr lang="fr-FR" sz="2400" b="1" smtClean="0">
                <a:solidFill>
                  <a:schemeClr val="accent2"/>
                </a:solidFill>
              </a:rPr>
              <a:t> L’utilitarisme</a:t>
            </a:r>
            <a:r>
              <a:rPr lang="fr-FR" sz="2400" b="1" smtClean="0"/>
              <a:t>, la recherche de l'intérêt général consiste à maximiser le bonheur individuel du plus grand nombre des membres d'une société.</a:t>
            </a:r>
          </a:p>
          <a:p>
            <a:pPr marL="273050" indent="-273050" eaLnBrk="1" hangingPunct="1">
              <a:buFont typeface="Wingdings 3" pitchFamily="18" charset="2"/>
              <a:buNone/>
            </a:pPr>
            <a:endParaRPr lang="fr-FR" sz="2400" b="1" smtClean="0"/>
          </a:p>
          <a:p>
            <a:pPr marL="273050" indent="-273050" eaLnBrk="1" hangingPunct="1"/>
            <a:r>
              <a:rPr lang="fr-FR" sz="2400" b="1" smtClean="0">
                <a:solidFill>
                  <a:schemeClr val="accent2"/>
                </a:solidFill>
              </a:rPr>
              <a:t>La vision volontariste </a:t>
            </a:r>
            <a:r>
              <a:rPr lang="fr-FR" sz="2400" b="1" smtClean="0"/>
              <a:t> :  l’intérêt général est   l’expression de la volonté générale politiquement déterminée, ce qui confère à l’État des missions d’arbitrage particulières. </a:t>
            </a:r>
          </a:p>
          <a:p>
            <a:pPr marL="273050" indent="-273050" eaLnBrk="1" hangingPunct="1"/>
            <a:r>
              <a:rPr lang="fr-FR" sz="2400" b="1" smtClean="0">
                <a:solidFill>
                  <a:schemeClr val="accent2"/>
                </a:solidFill>
              </a:rPr>
              <a:t>La tradition de l’Etat  algérien </a:t>
            </a:r>
            <a:r>
              <a:rPr lang="fr-FR" sz="2400" b="1" smtClean="0"/>
              <a:t>s’inscrit dans la filiation volontariste de l’intérêt général mais un débat existe toujours entre ces deux conceptions.</a:t>
            </a:r>
            <a:r>
              <a:rPr lang="fr-FR" sz="2400" smtClean="0"/>
              <a:t> </a:t>
            </a:r>
            <a:endParaRPr lang="fr-FR" sz="2400" b="1" smtClean="0"/>
          </a:p>
          <a:p>
            <a:pPr marL="273050" indent="-273050" eaLnBrk="1" hangingPunct="1">
              <a:buFontTx/>
              <a:buNone/>
            </a:pPr>
            <a:endParaRPr lang="fr-FR" sz="2400" b="1" smtClean="0"/>
          </a:p>
        </p:txBody>
      </p:sp>
      <p:sp>
        <p:nvSpPr>
          <p:cNvPr id="19459" name="ZoneTexte 1"/>
          <p:cNvSpPr>
            <a:spLocks noGrp="1" noChangeArrowheads="1"/>
          </p:cNvSpPr>
          <p:nvPr>
            <p:ph type="title" idx="4294967295"/>
          </p:nvPr>
        </p:nvSpPr>
        <p:spPr>
          <a:xfrm>
            <a:off x="323528" y="227013"/>
            <a:ext cx="7920880"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La notion de service public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7838195-0A74-4884-B7E1-413B45210B9E}" type="datetime1">
              <a:rPr lang="fr-FR" sz="1400" smtClean="0"/>
              <a:pPr>
                <a:defRPr/>
              </a:pPr>
              <a:t>18/11/2022</a:t>
            </a:fld>
            <a:endParaRPr lang="fr-FR" sz="1400" smtClean="0"/>
          </a:p>
        </p:txBody>
      </p:sp>
      <p:sp>
        <p:nvSpPr>
          <p:cNvPr id="28675"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BAAFC1F-9131-4CCE-BB2B-8F6D6E69F930}" type="slidenum">
              <a:rPr lang="fr-FR" sz="1400" smtClean="0"/>
              <a:pPr>
                <a:defRPr/>
              </a:pPr>
              <a:t>15</a:t>
            </a:fld>
            <a:endParaRPr lang="fr-FR" sz="1400" smtClean="0"/>
          </a:p>
        </p:txBody>
      </p:sp>
      <p:sp>
        <p:nvSpPr>
          <p:cNvPr id="24580" name="Rectangle 2"/>
          <p:cNvSpPr>
            <a:spLocks noGrp="1"/>
          </p:cNvSpPr>
          <p:nvPr>
            <p:ph type="body" idx="4294967295"/>
          </p:nvPr>
        </p:nvSpPr>
        <p:spPr>
          <a:xfrm>
            <a:off x="996950" y="981075"/>
            <a:ext cx="7361264" cy="5543550"/>
          </a:xfrm>
        </p:spPr>
        <p:txBody>
          <a:bodyPr/>
          <a:lstStyle/>
          <a:p>
            <a:pPr marL="273050" indent="-273050" eaLnBrk="1" hangingPunct="1"/>
            <a:r>
              <a:rPr lang="fr-FR" sz="2400" dirty="0" smtClean="0">
                <a:latin typeface="Narkisim" pitchFamily="34" charset="-79"/>
                <a:cs typeface="Narkisim" pitchFamily="34" charset="-79"/>
              </a:rPr>
              <a:t>En Algérie, l'intérêt général n'a pas de réelle valeur constitutionnelle. </a:t>
            </a:r>
          </a:p>
          <a:p>
            <a:pPr marL="273050" indent="-273050" eaLnBrk="1" hangingPunct="1"/>
            <a:r>
              <a:rPr lang="fr-FR" sz="2400" dirty="0" smtClean="0">
                <a:latin typeface="Narkisim" pitchFamily="34" charset="-79"/>
                <a:cs typeface="Narkisim" pitchFamily="34" charset="-79"/>
              </a:rPr>
              <a:t>Il est le fondement du droit public qui en définit le cadre et notamment ses corollaires comme l'utilité publique, l'ordre public, le domaine public, les services publics... </a:t>
            </a:r>
          </a:p>
          <a:p>
            <a:pPr marL="273050" indent="-273050" eaLnBrk="1" hangingPunct="1"/>
            <a:r>
              <a:rPr lang="fr-FR" sz="2400" dirty="0" smtClean="0">
                <a:latin typeface="Narkisim" pitchFamily="34" charset="-79"/>
                <a:cs typeface="Narkisim" pitchFamily="34" charset="-79"/>
              </a:rPr>
              <a:t>L'action administrative trouve sa justification et sa finalité dans la recherche de l'intérêt général et s'exerce dans le respect de celui-ci et sous le contrôle du juge administratif .</a:t>
            </a:r>
          </a:p>
          <a:p>
            <a:pPr marL="273050" indent="-273050" eaLnBrk="1" hangingPunct="1"/>
            <a:r>
              <a:rPr lang="fr-FR" sz="2400" dirty="0" smtClean="0">
                <a:latin typeface="Narkisim" pitchFamily="34" charset="-79"/>
                <a:cs typeface="Narkisim" pitchFamily="34" charset="-79"/>
              </a:rPr>
              <a:t>Mais pas de définition précise , elle reste une notion floue et d’utilisation difficile en droit </a:t>
            </a:r>
          </a:p>
        </p:txBody>
      </p:sp>
      <p:sp>
        <p:nvSpPr>
          <p:cNvPr id="20483" name="ZoneTexte 1"/>
          <p:cNvSpPr>
            <a:spLocks noGrp="1" noChangeArrowheads="1"/>
          </p:cNvSpPr>
          <p:nvPr>
            <p:ph type="title" idx="4294967295"/>
          </p:nvPr>
        </p:nvSpPr>
        <p:spPr>
          <a:xfrm>
            <a:off x="827584" y="188640"/>
            <a:ext cx="7477125"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a:solidFill>
                  <a:srgbClr val="CC3300"/>
                </a:solidFill>
              </a:rPr>
              <a:t> La notion de service public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4BE5B7FB-0DC5-4F08-8136-48B7E123593C}" type="datetime1">
              <a:rPr lang="fr-FR" sz="1400" smtClean="0"/>
              <a:pPr>
                <a:defRPr/>
              </a:pPr>
              <a:t>18/11/2022</a:t>
            </a:fld>
            <a:endParaRPr lang="fr-FR" sz="1400" smtClean="0"/>
          </a:p>
        </p:txBody>
      </p:sp>
      <p:sp>
        <p:nvSpPr>
          <p:cNvPr id="34819"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94EE078E-F36B-4887-8F2B-D30781CDC148}" type="slidenum">
              <a:rPr lang="fr-FR" sz="1400" smtClean="0"/>
              <a:pPr>
                <a:defRPr/>
              </a:pPr>
              <a:t>16</a:t>
            </a:fld>
            <a:endParaRPr lang="fr-FR" sz="1400" smtClean="0"/>
          </a:p>
        </p:txBody>
      </p:sp>
      <p:sp>
        <p:nvSpPr>
          <p:cNvPr id="22530" name="Rectangle 2"/>
          <p:cNvSpPr>
            <a:spLocks noGrp="1"/>
          </p:cNvSpPr>
          <p:nvPr>
            <p:ph type="body" idx="4294967295"/>
          </p:nvPr>
        </p:nvSpPr>
        <p:spPr>
          <a:xfrm>
            <a:off x="863600" y="981075"/>
            <a:ext cx="8280400" cy="4968875"/>
          </a:xfrm>
        </p:spPr>
        <p:txBody>
          <a:bodyPr>
            <a:normAutofit/>
          </a:bodyPr>
          <a:lstStyle/>
          <a:p>
            <a:pPr marL="273050" indent="-273050" eaLnBrk="1" fontAlgn="auto" hangingPunct="1">
              <a:spcAft>
                <a:spcPts val="0"/>
              </a:spcAft>
              <a:buFontTx/>
              <a:buNone/>
              <a:defRPr/>
            </a:pPr>
            <a:r>
              <a:rPr lang="fr-FR">
                <a:solidFill>
                  <a:srgbClr val="CC3300"/>
                </a:solidFill>
                <a:effectLst>
                  <a:outerShdw blurRad="38100" dist="38100" dir="2700000" algn="tl">
                    <a:srgbClr val="000000"/>
                  </a:outerShdw>
                </a:effectLst>
              </a:rPr>
              <a:t>Les implications juridiques de la notion </a:t>
            </a:r>
            <a:endParaRPr lang="fr-FR" b="1" u="sng"/>
          </a:p>
          <a:p>
            <a:pPr marL="273050" indent="-273050" eaLnBrk="1" fontAlgn="auto" hangingPunct="1">
              <a:spcAft>
                <a:spcPts val="0"/>
              </a:spcAft>
              <a:buFont typeface="Wingdings 3"/>
              <a:buChar char=""/>
              <a:defRPr/>
            </a:pPr>
            <a:r>
              <a:rPr lang="fr-FR" sz="2400"/>
              <a:t>A l’origine, le service public  =  mission d’intérêt général exercée par une personne publique dotée de prérogatives de puissance publique et soumise à un régime juridique exorbitant adapté aux besoins du service. </a:t>
            </a:r>
          </a:p>
          <a:p>
            <a:pPr marL="273050" indent="-273050" eaLnBrk="1" fontAlgn="auto" hangingPunct="1">
              <a:spcAft>
                <a:spcPts val="0"/>
              </a:spcAft>
              <a:buFont typeface="Wingdings 3"/>
              <a:buChar char=""/>
              <a:defRPr/>
            </a:pPr>
            <a:r>
              <a:rPr lang="fr-FR" sz="2400"/>
              <a:t>Une équation simple liait le service public, la personne publique et le régime de droit public </a:t>
            </a:r>
          </a:p>
          <a:p>
            <a:pPr marL="273050" indent="-273050" eaLnBrk="1" fontAlgn="auto" hangingPunct="1">
              <a:spcAft>
                <a:spcPts val="0"/>
              </a:spcAft>
              <a:buFont typeface="Wingdings 3"/>
              <a:buChar char=""/>
              <a:defRPr/>
            </a:pPr>
            <a:r>
              <a:rPr lang="fr-FR" sz="2400"/>
              <a:t>Complication avec la reconnaissance des SPIC puis avec la gestion des SP par les particuliers </a:t>
            </a:r>
          </a:p>
          <a:p>
            <a:pPr marL="273050" indent="-273050" eaLnBrk="1" fontAlgn="auto" hangingPunct="1">
              <a:spcAft>
                <a:spcPts val="0"/>
              </a:spcAft>
              <a:buFont typeface="Wingdings 3"/>
              <a:buChar char=""/>
              <a:defRPr/>
            </a:pPr>
            <a:r>
              <a:rPr lang="fr-FR" sz="2400"/>
              <a:t>D’où régimes juridiques différenciés </a:t>
            </a:r>
          </a:p>
          <a:p>
            <a:pPr marL="273050" indent="-273050" eaLnBrk="1" fontAlgn="auto" hangingPunct="1">
              <a:spcAft>
                <a:spcPts val="0"/>
              </a:spcAft>
              <a:buFont typeface="Wingdings 3"/>
              <a:buChar char=""/>
              <a:defRPr/>
            </a:pPr>
            <a:endParaRPr lang="fr-FR" sz="2400"/>
          </a:p>
          <a:p>
            <a:pPr marL="273050" indent="-273050" algn="justLow" eaLnBrk="1" fontAlgn="auto" hangingPunct="1">
              <a:spcAft>
                <a:spcPts val="0"/>
              </a:spcAft>
              <a:buFontTx/>
              <a:buNone/>
              <a:defRPr/>
            </a:pPr>
            <a:endParaRPr lang="fr-FR" sz="2400"/>
          </a:p>
        </p:txBody>
      </p:sp>
      <p:sp>
        <p:nvSpPr>
          <p:cNvPr id="27651" name="ZoneTexte 1"/>
          <p:cNvSpPr>
            <a:spLocks noGrp="1" noChangeArrowheads="1"/>
          </p:cNvSpPr>
          <p:nvPr>
            <p:ph type="title" idx="4294967295"/>
          </p:nvPr>
        </p:nvSpPr>
        <p:spPr>
          <a:xfrm>
            <a:off x="1187624" y="260648"/>
            <a:ext cx="7477125"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La notion de service public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CEFB5361-BD0E-4437-BEB6-6C054702F52C}" type="datetime1">
              <a:rPr lang="fr-FR" sz="1400" smtClean="0"/>
              <a:pPr>
                <a:defRPr/>
              </a:pPr>
              <a:t>18/11/2022</a:t>
            </a:fld>
            <a:endParaRPr lang="fr-FR" sz="1400" smtClean="0"/>
          </a:p>
        </p:txBody>
      </p:sp>
      <p:sp>
        <p:nvSpPr>
          <p:cNvPr id="35843"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A9667D8-15F0-4B36-A808-77FD8E93DF0D}" type="slidenum">
              <a:rPr lang="fr-FR" sz="1400" smtClean="0"/>
              <a:pPr>
                <a:defRPr/>
              </a:pPr>
              <a:t>17</a:t>
            </a:fld>
            <a:endParaRPr lang="fr-FR" sz="1400" smtClean="0"/>
          </a:p>
        </p:txBody>
      </p:sp>
      <p:sp>
        <p:nvSpPr>
          <p:cNvPr id="23554" name="Rectangle 2"/>
          <p:cNvSpPr>
            <a:spLocks noGrp="1"/>
          </p:cNvSpPr>
          <p:nvPr>
            <p:ph type="body" idx="4294967295"/>
          </p:nvPr>
        </p:nvSpPr>
        <p:spPr>
          <a:xfrm>
            <a:off x="863600" y="981075"/>
            <a:ext cx="8280400" cy="4968875"/>
          </a:xfrm>
        </p:spPr>
        <p:txBody>
          <a:bodyPr>
            <a:normAutofit/>
          </a:bodyPr>
          <a:lstStyle/>
          <a:p>
            <a:pPr marL="273050" indent="-273050" eaLnBrk="1" fontAlgn="auto" hangingPunct="1">
              <a:spcAft>
                <a:spcPts val="0"/>
              </a:spcAft>
              <a:buFontTx/>
              <a:buNone/>
              <a:defRPr/>
            </a:pPr>
            <a:r>
              <a:rPr lang="fr-FR" b="1">
                <a:solidFill>
                  <a:srgbClr val="CC3300"/>
                </a:solidFill>
                <a:effectLst>
                  <a:outerShdw blurRad="38100" dist="38100" dir="2700000" algn="tl">
                    <a:srgbClr val="000000"/>
                  </a:outerShdw>
                </a:effectLst>
              </a:rPr>
              <a:t>Les  activités de service public</a:t>
            </a:r>
            <a:r>
              <a:rPr lang="fr-FR"/>
              <a:t> </a:t>
            </a:r>
          </a:p>
          <a:p>
            <a:pPr marL="273050" indent="-273050" eaLnBrk="1" fontAlgn="auto" hangingPunct="1">
              <a:spcAft>
                <a:spcPts val="0"/>
              </a:spcAft>
              <a:buFont typeface="Wingdings 3"/>
              <a:buChar char=""/>
              <a:defRPr/>
            </a:pPr>
            <a:r>
              <a:rPr lang="fr-FR"/>
              <a:t>Etat gendarme (conception libérale ) activités très réduites ( sécurité, impôts, monnaie ….)</a:t>
            </a:r>
          </a:p>
          <a:p>
            <a:pPr marL="273050" indent="-273050" eaLnBrk="1" fontAlgn="auto" hangingPunct="1">
              <a:spcAft>
                <a:spcPts val="0"/>
              </a:spcAft>
              <a:buFont typeface="Wingdings 3"/>
              <a:buChar char=""/>
              <a:defRPr/>
            </a:pPr>
            <a:r>
              <a:rPr lang="fr-FR"/>
              <a:t>Etat providence ( interventionnisme) activités plus étendues y compris dans la sphère économique</a:t>
            </a:r>
          </a:p>
          <a:p>
            <a:pPr marL="273050" indent="-273050" eaLnBrk="1" fontAlgn="auto" hangingPunct="1">
              <a:spcAft>
                <a:spcPts val="0"/>
              </a:spcAft>
              <a:buFont typeface="Wingdings 3"/>
              <a:buChar char=""/>
              <a:defRPr/>
            </a:pPr>
            <a:r>
              <a:rPr lang="fr-FR"/>
              <a:t>Etat socialiste conception encore plus large du rôle de l’Etat.</a:t>
            </a:r>
          </a:p>
        </p:txBody>
      </p:sp>
      <p:sp>
        <p:nvSpPr>
          <p:cNvPr id="28675" name="ZoneTexte 1"/>
          <p:cNvSpPr>
            <a:spLocks noGrp="1" noChangeArrowheads="1"/>
          </p:cNvSpPr>
          <p:nvPr>
            <p:ph type="title" idx="4294967295"/>
          </p:nvPr>
        </p:nvSpPr>
        <p:spPr>
          <a:xfrm>
            <a:off x="1043608" y="188640"/>
            <a:ext cx="7477125"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La notion de service public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BEC7B37-CC84-460E-8544-D91497247471}" type="datetime1">
              <a:rPr lang="fr-FR" sz="1400" smtClean="0"/>
              <a:pPr>
                <a:defRPr/>
              </a:pPr>
              <a:t>18/11/2022</a:t>
            </a:fld>
            <a:endParaRPr lang="fr-FR" sz="1400" smtClean="0"/>
          </a:p>
        </p:txBody>
      </p:sp>
      <p:sp>
        <p:nvSpPr>
          <p:cNvPr id="36867"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9CB15AC-F78D-41C3-8937-1AE7B2D59ACB}" type="slidenum">
              <a:rPr lang="fr-FR" sz="1400" smtClean="0"/>
              <a:pPr>
                <a:defRPr/>
              </a:pPr>
              <a:t>18</a:t>
            </a:fld>
            <a:endParaRPr lang="fr-FR" sz="1400" smtClean="0"/>
          </a:p>
        </p:txBody>
      </p:sp>
      <p:sp>
        <p:nvSpPr>
          <p:cNvPr id="24578" name="Rectangle 2"/>
          <p:cNvSpPr>
            <a:spLocks noGrp="1"/>
          </p:cNvSpPr>
          <p:nvPr>
            <p:ph type="body" idx="4294967295"/>
          </p:nvPr>
        </p:nvSpPr>
        <p:spPr>
          <a:xfrm>
            <a:off x="863600" y="981075"/>
            <a:ext cx="8280400" cy="4968875"/>
          </a:xfrm>
        </p:spPr>
        <p:txBody>
          <a:bodyPr>
            <a:normAutofit/>
          </a:bodyPr>
          <a:lstStyle/>
          <a:p>
            <a:pPr marL="273050" indent="-273050" eaLnBrk="1" fontAlgn="auto" hangingPunct="1">
              <a:spcAft>
                <a:spcPts val="0"/>
              </a:spcAft>
              <a:buFontTx/>
              <a:buNone/>
              <a:defRPr/>
            </a:pPr>
            <a:r>
              <a:rPr lang="fr-FR" b="1">
                <a:solidFill>
                  <a:srgbClr val="CC3300"/>
                </a:solidFill>
                <a:effectLst>
                  <a:outerShdw blurRad="38100" dist="38100" dir="2700000" algn="tl">
                    <a:srgbClr val="000000"/>
                  </a:outerShdw>
                </a:effectLst>
              </a:rPr>
              <a:t>CLASSIFICATION </a:t>
            </a:r>
            <a:endParaRPr lang="fr-FR"/>
          </a:p>
          <a:p>
            <a:pPr marL="273050" indent="-273050" eaLnBrk="1" fontAlgn="auto" hangingPunct="1">
              <a:spcAft>
                <a:spcPts val="0"/>
              </a:spcAft>
              <a:buFont typeface="Wingdings 3"/>
              <a:buChar char=""/>
              <a:defRPr/>
            </a:pPr>
            <a:r>
              <a:rPr lang="fr-FR"/>
              <a:t> </a:t>
            </a:r>
            <a:r>
              <a:rPr lang="fr-FR" sz="2400" b="1"/>
              <a:t>Activités régaliennes</a:t>
            </a:r>
            <a:r>
              <a:rPr lang="fr-FR"/>
              <a:t> </a:t>
            </a:r>
          </a:p>
          <a:p>
            <a:pPr marL="859536" lvl="2" eaLnBrk="1" fontAlgn="auto" hangingPunct="1">
              <a:spcAft>
                <a:spcPts val="0"/>
              </a:spcAft>
              <a:buFont typeface="Wingdings 2"/>
              <a:buChar char=""/>
              <a:defRPr/>
            </a:pPr>
            <a:r>
              <a:rPr lang="fr-FR"/>
              <a:t>( ordre public, impôts, justice )</a:t>
            </a:r>
          </a:p>
          <a:p>
            <a:pPr marL="859536" lvl="2" eaLnBrk="1" fontAlgn="auto" hangingPunct="1">
              <a:spcAft>
                <a:spcPts val="0"/>
              </a:spcAft>
              <a:buFont typeface="Wingdings 2"/>
              <a:buChar char=""/>
              <a:defRPr/>
            </a:pPr>
            <a:r>
              <a:rPr lang="fr-FR"/>
              <a:t>Régulation et contrôle des professions </a:t>
            </a:r>
          </a:p>
          <a:p>
            <a:pPr marL="859536" lvl="2" eaLnBrk="1" fontAlgn="auto" hangingPunct="1">
              <a:spcAft>
                <a:spcPts val="0"/>
              </a:spcAft>
              <a:buFont typeface="Wingdings 2"/>
              <a:buChar char=""/>
              <a:defRPr/>
            </a:pPr>
            <a:r>
              <a:rPr lang="fr-FR"/>
              <a:t>Organismes professionnels ( notaires, avocats, architectes </a:t>
            </a:r>
          </a:p>
          <a:p>
            <a:pPr marL="273050" indent="-273050" eaLnBrk="1" fontAlgn="auto" hangingPunct="1">
              <a:spcAft>
                <a:spcPts val="0"/>
              </a:spcAft>
              <a:buFont typeface="Wingdings 3"/>
              <a:buChar char=""/>
              <a:defRPr/>
            </a:pPr>
            <a:r>
              <a:rPr lang="fr-FR" sz="2400" b="1"/>
              <a:t>Activités de protection sociale et sanitaire</a:t>
            </a:r>
            <a:r>
              <a:rPr lang="fr-FR"/>
              <a:t>  </a:t>
            </a:r>
          </a:p>
          <a:p>
            <a:pPr marL="273050" indent="-273050" eaLnBrk="1" fontAlgn="auto" hangingPunct="1">
              <a:spcAft>
                <a:spcPts val="0"/>
              </a:spcAft>
              <a:buFont typeface="Wingdings 3"/>
              <a:buChar char=""/>
              <a:defRPr/>
            </a:pPr>
            <a:r>
              <a:rPr lang="fr-FR" sz="2000"/>
              <a:t>les services d'assistance ou d'aide sociale ,  sécurité sociale  ,  le service public de l'emploi ( ANEM, CNAC, ANSEJ, ANGEM,</a:t>
            </a:r>
          </a:p>
          <a:p>
            <a:pPr marL="273050" indent="-273050" eaLnBrk="1" fontAlgn="auto" hangingPunct="1">
              <a:spcAft>
                <a:spcPts val="0"/>
              </a:spcAft>
              <a:buFont typeface="Wingdings 3"/>
              <a:buChar char=""/>
              <a:defRPr/>
            </a:pPr>
            <a:r>
              <a:rPr lang="fr-FR" sz="2000"/>
              <a:t>la santé  ( hôpital, centre de santé , protection maternelle et infantile, planning familial </a:t>
            </a:r>
          </a:p>
          <a:p>
            <a:pPr marL="273050" indent="-273050" eaLnBrk="1" fontAlgn="auto" hangingPunct="1">
              <a:spcAft>
                <a:spcPts val="0"/>
              </a:spcAft>
              <a:buFont typeface="Wingdings 3"/>
              <a:buChar char=""/>
              <a:defRPr/>
            </a:pPr>
            <a:r>
              <a:rPr lang="fr-FR" sz="2000"/>
              <a:t> dans le domaine du logement, les offices  du logement   </a:t>
            </a:r>
            <a:endParaRPr lang="fr-FR" sz="2400"/>
          </a:p>
        </p:txBody>
      </p:sp>
      <p:sp>
        <p:nvSpPr>
          <p:cNvPr id="29699" name="ZoneTexte 1"/>
          <p:cNvSpPr>
            <a:spLocks noGrp="1" noChangeArrowheads="1"/>
          </p:cNvSpPr>
          <p:nvPr>
            <p:ph type="title" idx="4294967295"/>
          </p:nvPr>
        </p:nvSpPr>
        <p:spPr>
          <a:xfrm>
            <a:off x="0" y="227013"/>
            <a:ext cx="8892480"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a:solidFill>
                  <a:srgbClr val="CC3300"/>
                </a:solidFill>
              </a:rPr>
              <a:t> La notion de service public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48D67BED-9A33-40EC-83A1-67B443CF5891}" type="datetime1">
              <a:rPr lang="fr-FR" sz="1400" smtClean="0"/>
              <a:pPr>
                <a:defRPr/>
              </a:pPr>
              <a:t>18/11/2022</a:t>
            </a:fld>
            <a:endParaRPr lang="fr-FR" sz="1400" smtClean="0"/>
          </a:p>
        </p:txBody>
      </p:sp>
      <p:sp>
        <p:nvSpPr>
          <p:cNvPr id="37891"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D9E54B31-B480-4484-90FB-4EC270342321}" type="slidenum">
              <a:rPr lang="fr-FR" sz="1400" smtClean="0"/>
              <a:pPr>
                <a:defRPr/>
              </a:pPr>
              <a:t>19</a:t>
            </a:fld>
            <a:endParaRPr lang="fr-FR" sz="1400" smtClean="0"/>
          </a:p>
        </p:txBody>
      </p:sp>
      <p:sp>
        <p:nvSpPr>
          <p:cNvPr id="25602" name="Rectangle 2"/>
          <p:cNvSpPr>
            <a:spLocks noGrp="1"/>
          </p:cNvSpPr>
          <p:nvPr>
            <p:ph type="body" idx="4294967295"/>
          </p:nvPr>
        </p:nvSpPr>
        <p:spPr>
          <a:xfrm>
            <a:off x="863600" y="981075"/>
            <a:ext cx="7423176" cy="4968875"/>
          </a:xfrm>
        </p:spPr>
        <p:txBody>
          <a:bodyPr>
            <a:normAutofit/>
          </a:bodyPr>
          <a:lstStyle/>
          <a:p>
            <a:pPr marL="273050" indent="-273050" eaLnBrk="1" fontAlgn="auto" hangingPunct="1">
              <a:lnSpc>
                <a:spcPct val="90000"/>
              </a:lnSpc>
              <a:spcAft>
                <a:spcPts val="0"/>
              </a:spcAft>
              <a:buFontTx/>
              <a:buNone/>
              <a:defRPr/>
            </a:pPr>
            <a:r>
              <a:rPr lang="fr-FR" sz="3600" b="1" dirty="0">
                <a:solidFill>
                  <a:srgbClr val="CC3300"/>
                </a:solidFill>
                <a:effectLst>
                  <a:outerShdw blurRad="38100" dist="38100" dir="2700000" algn="tl">
                    <a:srgbClr val="000000"/>
                  </a:outerShdw>
                </a:effectLst>
              </a:rPr>
              <a:t>CLASSIFICATION </a:t>
            </a:r>
            <a:endParaRPr lang="fr-FR" sz="3600" dirty="0"/>
          </a:p>
          <a:p>
            <a:pPr marL="273050" indent="-273050" eaLnBrk="1" fontAlgn="auto" hangingPunct="1">
              <a:lnSpc>
                <a:spcPct val="90000"/>
              </a:lnSpc>
              <a:spcAft>
                <a:spcPts val="0"/>
              </a:spcAft>
              <a:buFont typeface="Wingdings 3"/>
              <a:buChar char=""/>
              <a:defRPr/>
            </a:pPr>
            <a:r>
              <a:rPr lang="fr-FR" sz="3600" dirty="0"/>
              <a:t> </a:t>
            </a:r>
            <a:r>
              <a:rPr lang="fr-FR" sz="2800" b="1" i="1" dirty="0"/>
              <a:t>Les services publics à vocation éducative et culturelle</a:t>
            </a:r>
            <a:r>
              <a:rPr lang="fr-FR" sz="2800" dirty="0"/>
              <a:t> </a:t>
            </a:r>
          </a:p>
          <a:p>
            <a:pPr marL="621792" lvl="1" eaLnBrk="1" fontAlgn="auto" hangingPunct="1">
              <a:lnSpc>
                <a:spcPct val="90000"/>
              </a:lnSpc>
              <a:spcBef>
                <a:spcPts val="324"/>
              </a:spcBef>
              <a:spcAft>
                <a:spcPts val="0"/>
              </a:spcAft>
              <a:buFont typeface="Verdana"/>
              <a:buChar char="◦"/>
              <a:defRPr/>
            </a:pPr>
            <a:r>
              <a:rPr lang="fr-FR" sz="2400" dirty="0"/>
              <a:t> école , université, formation professionnelle, </a:t>
            </a:r>
          </a:p>
          <a:p>
            <a:pPr marL="621792" lvl="1" eaLnBrk="1" fontAlgn="auto" hangingPunct="1">
              <a:lnSpc>
                <a:spcPct val="90000"/>
              </a:lnSpc>
              <a:spcBef>
                <a:spcPts val="324"/>
              </a:spcBef>
              <a:spcAft>
                <a:spcPts val="0"/>
              </a:spcAft>
              <a:buFont typeface="Verdana"/>
              <a:buChar char="◦"/>
              <a:defRPr/>
            </a:pPr>
            <a:r>
              <a:rPr lang="fr-FR" sz="2400" dirty="0"/>
              <a:t>Les loisirs, les sports, activités culturelles</a:t>
            </a:r>
          </a:p>
          <a:p>
            <a:pPr marL="273050" indent="-273050" eaLnBrk="1" fontAlgn="auto" hangingPunct="1">
              <a:lnSpc>
                <a:spcPct val="90000"/>
              </a:lnSpc>
              <a:spcAft>
                <a:spcPts val="0"/>
              </a:spcAft>
              <a:buFont typeface="Wingdings 3"/>
              <a:buChar char=""/>
              <a:defRPr/>
            </a:pPr>
            <a:r>
              <a:rPr lang="fr-FR" sz="2800" b="1" dirty="0"/>
              <a:t> </a:t>
            </a:r>
            <a:r>
              <a:rPr lang="fr-FR" sz="2800" b="1" i="1" dirty="0"/>
              <a:t>Les services publics à caractère économique</a:t>
            </a:r>
          </a:p>
          <a:p>
            <a:pPr marL="621792" lvl="1" eaLnBrk="1" fontAlgn="auto" hangingPunct="1">
              <a:lnSpc>
                <a:spcPct val="90000"/>
              </a:lnSpc>
              <a:spcBef>
                <a:spcPts val="324"/>
              </a:spcBef>
              <a:spcAft>
                <a:spcPts val="0"/>
              </a:spcAft>
              <a:buFont typeface="Verdana"/>
              <a:buChar char="◦"/>
              <a:defRPr/>
            </a:pPr>
            <a:r>
              <a:rPr lang="fr-FR" sz="2400" b="1" i="1" dirty="0"/>
              <a:t>Les offices professionnels ( OAIC, ONIL …..</a:t>
            </a:r>
          </a:p>
          <a:p>
            <a:pPr marL="621792" lvl="1" eaLnBrk="1" fontAlgn="auto" hangingPunct="1">
              <a:lnSpc>
                <a:spcPct val="90000"/>
              </a:lnSpc>
              <a:spcBef>
                <a:spcPts val="324"/>
              </a:spcBef>
              <a:spcAft>
                <a:spcPts val="0"/>
              </a:spcAft>
              <a:buFont typeface="Verdana"/>
              <a:buChar char="◦"/>
              <a:defRPr/>
            </a:pPr>
            <a:r>
              <a:rPr lang="fr-FR" sz="2400" b="1" i="1" dirty="0"/>
              <a:t>Les entreprises publiques gérant des SP ( </a:t>
            </a:r>
            <a:r>
              <a:rPr lang="fr-FR" sz="2400" b="1" i="1" dirty="0" err="1"/>
              <a:t>Sonelgaz</a:t>
            </a:r>
            <a:r>
              <a:rPr lang="fr-FR" sz="2400" b="1" i="1" dirty="0"/>
              <a:t> )</a:t>
            </a:r>
          </a:p>
          <a:p>
            <a:pPr marL="621792" lvl="1" eaLnBrk="1" fontAlgn="auto" hangingPunct="1">
              <a:lnSpc>
                <a:spcPct val="90000"/>
              </a:lnSpc>
              <a:spcBef>
                <a:spcPts val="324"/>
              </a:spcBef>
              <a:spcAft>
                <a:spcPts val="0"/>
              </a:spcAft>
              <a:buFont typeface="Verdana"/>
              <a:buChar char="◦"/>
              <a:defRPr/>
            </a:pPr>
            <a:r>
              <a:rPr lang="fr-FR" sz="2400" b="1" i="1" dirty="0"/>
              <a:t>La poste , l’imprimerie officielle mais aussi des offices nouveaux office de l’emballage </a:t>
            </a:r>
          </a:p>
        </p:txBody>
      </p:sp>
      <p:sp>
        <p:nvSpPr>
          <p:cNvPr id="30723" name="ZoneTexte 1"/>
          <p:cNvSpPr>
            <a:spLocks noGrp="1" noChangeArrowheads="1"/>
          </p:cNvSpPr>
          <p:nvPr>
            <p:ph type="title" idx="4294967295"/>
          </p:nvPr>
        </p:nvSpPr>
        <p:spPr>
          <a:xfrm>
            <a:off x="0" y="227013"/>
            <a:ext cx="8964488"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La notion de service public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4F264CF-81DE-46B1-BC06-5F85ED2C2572}" type="slidenum">
              <a:rPr lang="fr-FR" sz="1400">
                <a:solidFill>
                  <a:srgbClr val="FFFFFF"/>
                </a:solidFill>
                <a:latin typeface="+mj-lt"/>
                <a:ea typeface="+mj-ea"/>
                <a:cs typeface="+mj-cs"/>
              </a:rPr>
              <a:pPr algn="ctr" fontAlgn="auto">
                <a:spcBef>
                  <a:spcPts val="0"/>
                </a:spcBef>
                <a:spcAft>
                  <a:spcPts val="0"/>
                </a:spcAft>
                <a:defRPr/>
              </a:pPr>
              <a:t>2</a:t>
            </a:fld>
            <a:endParaRPr lang="fr-FR" sz="1400">
              <a:solidFill>
                <a:srgbClr val="FFFFFF"/>
              </a:solidFill>
              <a:latin typeface="+mj-lt"/>
              <a:ea typeface="+mj-ea"/>
              <a:cs typeface="+mj-cs"/>
            </a:endParaRPr>
          </a:p>
        </p:txBody>
      </p:sp>
      <p:sp>
        <p:nvSpPr>
          <p:cNvPr id="16387"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D7E914A8-523D-4770-B847-F70183C6CB96}" type="datetime1">
              <a:rPr lang="fr-FR" sz="1400" smtClean="0"/>
              <a:pPr>
                <a:defRPr/>
              </a:pPr>
              <a:t>18/11/2022</a:t>
            </a:fld>
            <a:endParaRPr lang="fr-FR" sz="1400" smtClean="0"/>
          </a:p>
        </p:txBody>
      </p:sp>
      <p:sp>
        <p:nvSpPr>
          <p:cNvPr id="7171" name="Rectangle 7"/>
          <p:cNvSpPr>
            <a:spLocks noGrp="1"/>
          </p:cNvSpPr>
          <p:nvPr>
            <p:ph type="ctrTitle" idx="4294967295"/>
          </p:nvPr>
        </p:nvSpPr>
        <p:spPr>
          <a:xfrm>
            <a:off x="574675" y="981075"/>
            <a:ext cx="8569325" cy="647700"/>
          </a:xfrm>
        </p:spPr>
        <p:txBody>
          <a:bodyPr bIns="91440" anchor="b"/>
          <a:lstStyle/>
          <a:p>
            <a:pPr algn="ctr" eaLnBrk="1" fontAlgn="auto" hangingPunct="1">
              <a:spcAft>
                <a:spcPts val="0"/>
              </a:spcAft>
              <a:defRPr/>
            </a:pPr>
            <a:r>
              <a:rPr lang="fr-FR" sz="3200" dirty="0" smtClean="0">
                <a:solidFill>
                  <a:srgbClr val="CC3300"/>
                </a:solidFill>
                <a:latin typeface="Agency FB" pitchFamily="34" charset="0"/>
              </a:rPr>
              <a:t>UN   </a:t>
            </a:r>
            <a:r>
              <a:rPr lang="fr-FR" sz="3200" dirty="0">
                <a:solidFill>
                  <a:srgbClr val="CC3300"/>
                </a:solidFill>
                <a:latin typeface="Agency FB" pitchFamily="34" charset="0"/>
              </a:rPr>
              <a:t>SERVICE  PUBLIC </a:t>
            </a:r>
            <a:r>
              <a:rPr lang="fr-FR" sz="3200" dirty="0" smtClean="0">
                <a:solidFill>
                  <a:srgbClr val="CC3300"/>
                </a:solidFill>
                <a:latin typeface="Agency FB" pitchFamily="34" charset="0"/>
              </a:rPr>
              <a:t> DE QUALITE   </a:t>
            </a:r>
            <a:endParaRPr lang="fr-FR" sz="3200" dirty="0">
              <a:solidFill>
                <a:srgbClr val="FF0000"/>
              </a:solidFill>
            </a:endParaRPr>
          </a:p>
        </p:txBody>
      </p:sp>
      <p:sp>
        <p:nvSpPr>
          <p:cNvPr id="12293" name="Sous-titre 2"/>
          <p:cNvSpPr>
            <a:spLocks noGrp="1"/>
          </p:cNvSpPr>
          <p:nvPr>
            <p:ph type="subTitle" idx="4294967295"/>
          </p:nvPr>
        </p:nvSpPr>
        <p:spPr>
          <a:xfrm>
            <a:off x="1116013" y="4437063"/>
            <a:ext cx="6786562" cy="1503362"/>
          </a:xfrm>
        </p:spPr>
        <p:txBody>
          <a:bodyPr/>
          <a:lstStyle/>
          <a:p>
            <a:pPr marL="0" indent="0" algn="ctr" eaLnBrk="1" hangingPunct="1">
              <a:lnSpc>
                <a:spcPct val="90000"/>
              </a:lnSpc>
              <a:buFontTx/>
              <a:buNone/>
            </a:pPr>
            <a:endParaRPr lang="fr-FR" sz="3000" b="1" dirty="0" smtClean="0">
              <a:solidFill>
                <a:srgbClr val="FF0000"/>
              </a:solidFill>
              <a:latin typeface="Berlin Sans FB Demi" pitchFamily="34" charset="0"/>
            </a:endParaRPr>
          </a:p>
          <a:p>
            <a:pPr marL="0" indent="0" algn="ctr" eaLnBrk="1" hangingPunct="1">
              <a:lnSpc>
                <a:spcPct val="90000"/>
              </a:lnSpc>
              <a:buFontTx/>
              <a:buNone/>
            </a:pPr>
            <a:r>
              <a:rPr lang="fr-FR" sz="3000" b="1" dirty="0" smtClean="0">
                <a:solidFill>
                  <a:srgbClr val="FF0000"/>
                </a:solidFill>
                <a:latin typeface="Berlin Sans FB Demi" pitchFamily="34" charset="0"/>
              </a:rPr>
              <a:t> </a:t>
            </a:r>
            <a:r>
              <a:rPr lang="fr-FR" sz="3000" b="1" dirty="0" smtClean="0">
                <a:solidFill>
                  <a:srgbClr val="CC3300"/>
                </a:solidFill>
                <a:latin typeface="Berlin Sans FB Demi" pitchFamily="34" charset="0"/>
              </a:rPr>
              <a:t> </a:t>
            </a:r>
            <a:r>
              <a:rPr lang="fr-FR" sz="3000" b="1" dirty="0" smtClean="0">
                <a:solidFill>
                  <a:srgbClr val="CC3300"/>
                </a:solidFill>
                <a:latin typeface="Berlin Sans FB Demi" pitchFamily="34" charset="0"/>
              </a:rPr>
              <a:t>Les  jeunes  </a:t>
            </a:r>
            <a:r>
              <a:rPr lang="fr-FR" sz="3000" b="1" dirty="0" smtClean="0">
                <a:solidFill>
                  <a:srgbClr val="CC3300"/>
                </a:solidFill>
                <a:latin typeface="Berlin Sans FB Demi" pitchFamily="34" charset="0"/>
              </a:rPr>
              <a:t>au cœur du service public </a:t>
            </a:r>
            <a:endParaRPr lang="fr-FR" sz="3000" b="1" dirty="0" smtClean="0">
              <a:solidFill>
                <a:srgbClr val="FF0000"/>
              </a:solidFill>
              <a:latin typeface="Berlin Sans FB Demi" pitchFamily="34" charset="0"/>
            </a:endParaRPr>
          </a:p>
        </p:txBody>
      </p:sp>
      <p:pic>
        <p:nvPicPr>
          <p:cNvPr id="168961" name="Picture 1" descr="C:\Users\acer\Desktop\téléchargement.jpg"/>
          <p:cNvPicPr>
            <a:picLocks noChangeAspect="1" noChangeArrowheads="1"/>
          </p:cNvPicPr>
          <p:nvPr/>
        </p:nvPicPr>
        <p:blipFill>
          <a:blip r:embed="rId2"/>
          <a:srcRect/>
          <a:stretch>
            <a:fillRect/>
          </a:stretch>
        </p:blipFill>
        <p:spPr bwMode="auto">
          <a:xfrm>
            <a:off x="3143250" y="2628900"/>
            <a:ext cx="2857500" cy="1600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a date 3"/>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A61F1E2-1C9A-4EB0-9813-2BAAF64D21BD}" type="datetime1">
              <a:rPr lang="fr-FR" sz="1400" smtClean="0"/>
              <a:pPr>
                <a:defRPr/>
              </a:pPr>
              <a:t>18/11/2022</a:t>
            </a:fld>
            <a:endParaRPr lang="fr-FR" sz="1400" smtClean="0"/>
          </a:p>
        </p:txBody>
      </p:sp>
      <p:sp>
        <p:nvSpPr>
          <p:cNvPr id="38915" name="Espace réservé du numéro de diapositive 4"/>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DEF84531-0C93-4B1E-8644-2C6AD7C0D1B1}" type="slidenum">
              <a:rPr lang="fr-FR" sz="1400" smtClean="0"/>
              <a:pPr>
                <a:defRPr/>
              </a:pPr>
              <a:t>20</a:t>
            </a:fld>
            <a:endParaRPr lang="fr-FR" sz="1400" smtClean="0"/>
          </a:p>
        </p:txBody>
      </p:sp>
      <p:sp>
        <p:nvSpPr>
          <p:cNvPr id="25602" name="Rectangle 2"/>
          <p:cNvSpPr>
            <a:spLocks noGrp="1"/>
          </p:cNvSpPr>
          <p:nvPr>
            <p:ph type="body" idx="4294967295"/>
          </p:nvPr>
        </p:nvSpPr>
        <p:spPr>
          <a:xfrm>
            <a:off x="863600" y="981075"/>
            <a:ext cx="8280400" cy="4968875"/>
          </a:xfrm>
        </p:spPr>
        <p:txBody>
          <a:bodyPr>
            <a:normAutofit/>
          </a:bodyPr>
          <a:lstStyle/>
          <a:p>
            <a:pPr marL="273050" indent="-273050" eaLnBrk="1" fontAlgn="auto" hangingPunct="1">
              <a:spcAft>
                <a:spcPts val="0"/>
              </a:spcAft>
              <a:buFontTx/>
              <a:buNone/>
              <a:defRPr/>
            </a:pPr>
            <a:r>
              <a:rPr lang="fr-FR" b="1">
                <a:solidFill>
                  <a:srgbClr val="CC3300"/>
                </a:solidFill>
                <a:effectLst>
                  <a:outerShdw blurRad="38100" dist="38100" dir="2700000" algn="tl">
                    <a:srgbClr val="000000"/>
                  </a:outerShdw>
                </a:effectLst>
              </a:rPr>
              <a:t>Implications juridiques de la notion de service public </a:t>
            </a:r>
            <a:endParaRPr lang="fr-FR"/>
          </a:p>
          <a:p>
            <a:pPr marL="273050" indent="-273050" eaLnBrk="1" fontAlgn="auto" hangingPunct="1">
              <a:spcAft>
                <a:spcPts val="0"/>
              </a:spcAft>
              <a:buFont typeface="Wingdings 3"/>
              <a:buChar char=""/>
              <a:defRPr/>
            </a:pPr>
            <a:r>
              <a:rPr lang="fr-FR"/>
              <a:t> </a:t>
            </a:r>
            <a:r>
              <a:rPr lang="fr-FR" sz="2400" b="1" i="1"/>
              <a:t> </a:t>
            </a:r>
            <a:r>
              <a:rPr lang="fr-FR" sz="2400" b="1"/>
              <a:t>une activité reconnue de service  public  confère des droits aux usagers : ils peuvent revendiquer que  le service fonctionne dans de bonnes conditions </a:t>
            </a:r>
          </a:p>
          <a:p>
            <a:pPr marL="273050" indent="-273050" eaLnBrk="1" fontAlgn="auto" hangingPunct="1">
              <a:spcAft>
                <a:spcPts val="0"/>
              </a:spcAft>
              <a:buFont typeface="Wingdings 3"/>
              <a:buChar char=""/>
              <a:defRPr/>
            </a:pPr>
            <a:r>
              <a:rPr lang="fr-FR" sz="2400" b="1"/>
              <a:t>Une activité de service public est généralement une activité  administrative ,régie par le droit administratif , compétence du juge administratif , responsabilité administrative ou responsabilité civile de la collectivité publique qui en assure la gestion </a:t>
            </a:r>
            <a:r>
              <a:rPr lang="fr-FR" sz="2400" b="1" i="1">
                <a:solidFill>
                  <a:schemeClr val="accent2"/>
                </a:solidFill>
              </a:rPr>
              <a:t>( un enfant qui se noie dans une piscine municipale engage la responsabilité de la commune) </a:t>
            </a:r>
            <a:endParaRPr lang="fr-FR" sz="2000" b="1" i="1">
              <a:solidFill>
                <a:schemeClr val="accent2"/>
              </a:solidFill>
            </a:endParaRPr>
          </a:p>
        </p:txBody>
      </p:sp>
      <p:sp>
        <p:nvSpPr>
          <p:cNvPr id="31747" name="ZoneTexte 1"/>
          <p:cNvSpPr>
            <a:spLocks noGrp="1" noChangeArrowheads="1"/>
          </p:cNvSpPr>
          <p:nvPr>
            <p:ph type="title" idx="4294967295"/>
          </p:nvPr>
        </p:nvSpPr>
        <p:spPr>
          <a:xfrm>
            <a:off x="0" y="227013"/>
            <a:ext cx="9036496"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a:solidFill>
                  <a:srgbClr val="CC3300"/>
                </a:solidFill>
              </a:rPr>
              <a:t> La notion de service public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5"/>
          <p:cNvSpPr txBox="1">
            <a:spLocks noChangeArrowheads="1"/>
          </p:cNvSpPr>
          <p:nvPr/>
        </p:nvSpPr>
        <p:spPr bwMode="auto">
          <a:xfrm>
            <a:off x="539750" y="620713"/>
            <a:ext cx="8208963" cy="457200"/>
          </a:xfrm>
          <a:prstGeom prst="rect">
            <a:avLst/>
          </a:prstGeom>
          <a:solidFill>
            <a:schemeClr val="accent1"/>
          </a:solidFill>
          <a:ln w="9525">
            <a:noFill/>
            <a:miter lim="800000"/>
            <a:headEnd/>
            <a:tailEnd/>
          </a:ln>
        </p:spPr>
        <p:txBody>
          <a:bodyPr>
            <a:spAutoFit/>
          </a:bodyPr>
          <a:lstStyle/>
          <a:p>
            <a:pPr algn="ctr">
              <a:spcBef>
                <a:spcPct val="50000"/>
              </a:spcBef>
            </a:pPr>
            <a:r>
              <a:rPr lang="fr-FR" sz="2400" b="1">
                <a:latin typeface="Algerian" pitchFamily="82" charset="0"/>
              </a:rPr>
              <a:t>LA NOTION DE SERVICE PUBLIC ET EVOLUTION  </a:t>
            </a:r>
          </a:p>
        </p:txBody>
      </p:sp>
      <p:sp>
        <p:nvSpPr>
          <p:cNvPr id="35844" name="Text Box 6"/>
          <p:cNvSpPr txBox="1">
            <a:spLocks noChangeArrowheads="1"/>
          </p:cNvSpPr>
          <p:nvPr/>
        </p:nvSpPr>
        <p:spPr bwMode="auto">
          <a:xfrm>
            <a:off x="684213" y="4508500"/>
            <a:ext cx="8280400" cy="457200"/>
          </a:xfrm>
          <a:prstGeom prst="rect">
            <a:avLst/>
          </a:prstGeom>
          <a:solidFill>
            <a:srgbClr val="00B0F0"/>
          </a:solidFill>
          <a:ln w="9525">
            <a:noFill/>
            <a:miter lim="800000"/>
            <a:headEnd/>
            <a:tailEnd/>
          </a:ln>
        </p:spPr>
        <p:txBody>
          <a:bodyPr>
            <a:spAutoFit/>
          </a:bodyPr>
          <a:lstStyle/>
          <a:p>
            <a:pPr algn="ctr">
              <a:spcBef>
                <a:spcPct val="50000"/>
              </a:spcBef>
            </a:pPr>
            <a:r>
              <a:rPr lang="fr-FR" sz="2400">
                <a:solidFill>
                  <a:srgbClr val="FF0000"/>
                </a:solidFill>
              </a:rPr>
              <a:t> Evolution des conceptions </a:t>
            </a:r>
            <a:endParaRPr lang="fr-FR">
              <a:solidFill>
                <a:srgbClr val="FF0000"/>
              </a:solidFill>
            </a:endParaRPr>
          </a:p>
        </p:txBody>
      </p:sp>
      <p:sp>
        <p:nvSpPr>
          <p:cNvPr id="39941" name="Espace réservé de la date 4"/>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09A8F6E-6FF1-4197-8060-3CA93CC916CB}" type="datetime1">
              <a:rPr lang="fr-FR" sz="1400" smtClean="0"/>
              <a:pPr>
                <a:defRPr/>
              </a:pPr>
              <a:t>18/11/2022</a:t>
            </a:fld>
            <a:endParaRPr lang="fr-FR" sz="1400" smtClean="0"/>
          </a:p>
        </p:txBody>
      </p:sp>
      <p:sp>
        <p:nvSpPr>
          <p:cNvPr id="39942" name="Espace réservé du numéro de diapositive 5"/>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0A11AF24-4400-4724-B265-6DA1C93928E2}" type="slidenum">
              <a:rPr lang="fr-FR" sz="1400" smtClean="0"/>
              <a:pPr>
                <a:defRPr/>
              </a:pPr>
              <a:t>21</a:t>
            </a:fld>
            <a:endParaRPr lang="fr-FR" sz="1400" smtClean="0"/>
          </a:p>
        </p:txBody>
      </p:sp>
      <p:pic>
        <p:nvPicPr>
          <p:cNvPr id="7" name="Picture 1" descr="C:\Users\acer\Desktop\téléchargement.jpg"/>
          <p:cNvPicPr>
            <a:picLocks noChangeAspect="1" noChangeArrowheads="1"/>
          </p:cNvPicPr>
          <p:nvPr/>
        </p:nvPicPr>
        <p:blipFill>
          <a:blip r:embed="rId2"/>
          <a:srcRect/>
          <a:stretch>
            <a:fillRect/>
          </a:stretch>
        </p:blipFill>
        <p:spPr bwMode="auto">
          <a:xfrm>
            <a:off x="2428860" y="2071678"/>
            <a:ext cx="3500442" cy="228601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a date 3"/>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2406E78-F0FB-47AE-95EB-0ACDCF3CABE1}" type="datetime1">
              <a:rPr lang="fr-FR" sz="1400" smtClean="0"/>
              <a:pPr>
                <a:defRPr/>
              </a:pPr>
              <a:t>18/11/2022</a:t>
            </a:fld>
            <a:endParaRPr lang="fr-FR" sz="1400" smtClean="0"/>
          </a:p>
        </p:txBody>
      </p:sp>
      <p:sp>
        <p:nvSpPr>
          <p:cNvPr id="40963" name="Espace réservé du numéro de diapositive 4"/>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CB5EF267-A4EB-45EB-B524-99E822322F48}" type="slidenum">
              <a:rPr lang="fr-FR" sz="1400" smtClean="0"/>
              <a:pPr>
                <a:defRPr/>
              </a:pPr>
              <a:t>22</a:t>
            </a:fld>
            <a:endParaRPr lang="fr-FR" sz="1400" smtClean="0"/>
          </a:p>
        </p:txBody>
      </p:sp>
      <p:sp>
        <p:nvSpPr>
          <p:cNvPr id="26626" name="Rectangle 2"/>
          <p:cNvSpPr>
            <a:spLocks noGrp="1"/>
          </p:cNvSpPr>
          <p:nvPr>
            <p:ph type="body" idx="4294967295"/>
          </p:nvPr>
        </p:nvSpPr>
        <p:spPr>
          <a:xfrm>
            <a:off x="863600" y="981075"/>
            <a:ext cx="8280400" cy="4968875"/>
          </a:xfrm>
        </p:spPr>
        <p:txBody>
          <a:bodyPr>
            <a:normAutofit/>
          </a:bodyPr>
          <a:lstStyle/>
          <a:p>
            <a:pPr marL="273050" indent="-273050" eaLnBrk="1" fontAlgn="auto" hangingPunct="1">
              <a:spcAft>
                <a:spcPts val="0"/>
              </a:spcAft>
              <a:buFont typeface="Wingdings 3"/>
              <a:buChar char=""/>
              <a:defRPr/>
            </a:pPr>
            <a:r>
              <a:rPr lang="fr-FR" b="1">
                <a:solidFill>
                  <a:srgbClr val="CC3300"/>
                </a:solidFill>
                <a:effectLst>
                  <a:outerShdw blurRad="38100" dist="38100" dir="2700000" algn="tl">
                    <a:srgbClr val="000000"/>
                  </a:outerShdw>
                </a:effectLst>
              </a:rPr>
              <a:t> Etat gendarme :</a:t>
            </a:r>
            <a:r>
              <a:rPr lang="fr-FR" b="1">
                <a:effectLst>
                  <a:outerShdw blurRad="38100" dist="38100" dir="2700000" algn="tl">
                    <a:srgbClr val="FFFFFF"/>
                  </a:outerShdw>
                </a:effectLst>
              </a:rPr>
              <a:t> les missions de l'État restent très limitées et s'exercent principalement dans les actes de police administrative</a:t>
            </a:r>
          </a:p>
          <a:p>
            <a:pPr marL="273050" indent="-273050" eaLnBrk="1" fontAlgn="auto" hangingPunct="1">
              <a:spcAft>
                <a:spcPts val="0"/>
              </a:spcAft>
              <a:buFont typeface="Wingdings 3"/>
              <a:buChar char=""/>
              <a:defRPr/>
            </a:pPr>
            <a:r>
              <a:rPr lang="fr-FR" b="1">
                <a:solidFill>
                  <a:srgbClr val="CC3300"/>
                </a:solidFill>
                <a:effectLst>
                  <a:outerShdw blurRad="38100" dist="38100" dir="2700000" algn="tl">
                    <a:srgbClr val="000000"/>
                  </a:outerShdw>
                </a:effectLst>
              </a:rPr>
              <a:t>Etat libéral</a:t>
            </a:r>
            <a:r>
              <a:rPr lang="fr-FR" b="1">
                <a:effectLst>
                  <a:outerShdw blurRad="38100" dist="38100" dir="2700000" algn="tl">
                    <a:srgbClr val="FFFFFF"/>
                  </a:outerShdw>
                </a:effectLst>
              </a:rPr>
              <a:t> interventionniste : après la seconde guerre mondiale </a:t>
            </a:r>
          </a:p>
          <a:p>
            <a:pPr marL="273050" indent="-273050" eaLnBrk="1" fontAlgn="auto" hangingPunct="1">
              <a:spcAft>
                <a:spcPts val="0"/>
              </a:spcAft>
              <a:buFont typeface="Wingdings 3"/>
              <a:buChar char=""/>
              <a:defRPr/>
            </a:pPr>
            <a:r>
              <a:rPr lang="fr-FR" b="1">
                <a:solidFill>
                  <a:srgbClr val="CC3300"/>
                </a:solidFill>
                <a:effectLst>
                  <a:outerShdw blurRad="38100" dist="38100" dir="2700000" algn="tl">
                    <a:srgbClr val="000000"/>
                  </a:outerShdw>
                </a:effectLst>
              </a:rPr>
              <a:t>Etat néolibéral</a:t>
            </a:r>
            <a:r>
              <a:rPr lang="fr-FR" b="1">
                <a:effectLst>
                  <a:outerShdw blurRad="38100" dist="38100" dir="2700000" algn="tl">
                    <a:srgbClr val="FFFFFF"/>
                  </a:outerShdw>
                </a:effectLst>
              </a:rPr>
              <a:t> : tentative de remise en cause du service public   et privatisation , relayé par le FMI et la BM. </a:t>
            </a:r>
          </a:p>
        </p:txBody>
      </p:sp>
      <p:sp>
        <p:nvSpPr>
          <p:cNvPr id="33795" name="ZoneTexte 1"/>
          <p:cNvSpPr>
            <a:spLocks noGrp="1" noChangeArrowheads="1"/>
          </p:cNvSpPr>
          <p:nvPr>
            <p:ph type="title" idx="4294967295"/>
          </p:nvPr>
        </p:nvSpPr>
        <p:spPr>
          <a:xfrm>
            <a:off x="0" y="227013"/>
            <a:ext cx="8820472"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EVOLUTIONS RECENTES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a date 3"/>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07701AD-0508-4199-946F-F434942EA588}" type="datetime1">
              <a:rPr lang="fr-FR" sz="1400" smtClean="0"/>
              <a:pPr>
                <a:defRPr/>
              </a:pPr>
              <a:t>18/11/2022</a:t>
            </a:fld>
            <a:endParaRPr lang="fr-FR" sz="1400" smtClean="0"/>
          </a:p>
        </p:txBody>
      </p:sp>
      <p:sp>
        <p:nvSpPr>
          <p:cNvPr id="41987" name="Espace réservé du numéro de diapositive 4"/>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B578FA18-63DF-40FA-AD5D-CA55C6844660}" type="slidenum">
              <a:rPr lang="fr-FR" sz="1400" smtClean="0"/>
              <a:pPr>
                <a:defRPr/>
              </a:pPr>
              <a:t>23</a:t>
            </a:fld>
            <a:endParaRPr lang="fr-FR" sz="1400" smtClean="0"/>
          </a:p>
        </p:txBody>
      </p:sp>
      <p:sp>
        <p:nvSpPr>
          <p:cNvPr id="37892" name="Rectangle 2"/>
          <p:cNvSpPr>
            <a:spLocks noGrp="1"/>
          </p:cNvSpPr>
          <p:nvPr>
            <p:ph type="body" idx="4294967295"/>
          </p:nvPr>
        </p:nvSpPr>
        <p:spPr>
          <a:xfrm>
            <a:off x="611188" y="981075"/>
            <a:ext cx="8532812" cy="5688013"/>
          </a:xfrm>
        </p:spPr>
        <p:txBody>
          <a:bodyPr/>
          <a:lstStyle/>
          <a:p>
            <a:pPr eaLnBrk="1" hangingPunct="1"/>
            <a:r>
              <a:rPr lang="fr-FR" smtClean="0"/>
              <a:t>Les arguments sont nombreux :</a:t>
            </a:r>
          </a:p>
          <a:p>
            <a:pPr eaLnBrk="1" hangingPunct="1"/>
            <a:r>
              <a:rPr lang="fr-FR" sz="2000" b="1" smtClean="0"/>
              <a:t>1/ Inefficacité économique :</a:t>
            </a:r>
          </a:p>
          <a:p>
            <a:pPr eaLnBrk="1" hangingPunct="1"/>
            <a:r>
              <a:rPr lang="fr-FR" sz="2000" smtClean="0"/>
              <a:t>les services publics seraient par essence peu performants et peu  productifs ; incapables de se réformer, ils remplissent moins bien leurs missions que les entreprisse privées.  ( exemple des télécommunications , de la poste , eau , électricité ) </a:t>
            </a:r>
          </a:p>
          <a:p>
            <a:pPr eaLnBrk="1" hangingPunct="1"/>
            <a:r>
              <a:rPr lang="fr-FR" sz="2000" smtClean="0"/>
              <a:t>D'aucuns expliquent toujours la mauvaise situation de nos services publics actuellement par une crise de l'État (crise gestionnaire mais aussi politique) et lient la réforme des services publics à la réhabilitation du politique et de l'action publique.</a:t>
            </a:r>
          </a:p>
          <a:p>
            <a:pPr eaLnBrk="1" hangingPunct="1"/>
            <a:r>
              <a:rPr lang="fr-FR" sz="2000" smtClean="0"/>
              <a:t> Reste qu'on ne peut nier une sorte de nouvelle "demande d'Etat" aujourd'hui : l'opinion publique réclame son intervention dans une économie malmenée par la crise.</a:t>
            </a:r>
          </a:p>
          <a:p>
            <a:pPr eaLnBrk="1" hangingPunct="1"/>
            <a:endParaRPr lang="fr-FR" sz="2000" smtClean="0"/>
          </a:p>
        </p:txBody>
      </p:sp>
      <p:sp>
        <p:nvSpPr>
          <p:cNvPr id="34819" name="ZoneTexte 1"/>
          <p:cNvSpPr>
            <a:spLocks noGrp="1" noChangeArrowheads="1"/>
          </p:cNvSpPr>
          <p:nvPr>
            <p:ph type="title" idx="4294967295"/>
          </p:nvPr>
        </p:nvSpPr>
        <p:spPr>
          <a:xfrm>
            <a:off x="755576" y="188640"/>
            <a:ext cx="7477125"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EVOLUTIONS RECENTES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a date 3"/>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C63BD0C-606F-41AF-BD31-D62C9EFEB2D9}" type="datetime1">
              <a:rPr lang="fr-FR" sz="1400" smtClean="0"/>
              <a:pPr>
                <a:defRPr/>
              </a:pPr>
              <a:t>18/11/2022</a:t>
            </a:fld>
            <a:endParaRPr lang="fr-FR" sz="1400" smtClean="0"/>
          </a:p>
        </p:txBody>
      </p:sp>
      <p:sp>
        <p:nvSpPr>
          <p:cNvPr id="43011" name="Espace réservé du numéro de diapositive 4"/>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BF7B79F2-2D14-4D5E-9140-1AD5A00B09AF}" type="slidenum">
              <a:rPr lang="fr-FR" sz="1400" smtClean="0"/>
              <a:pPr>
                <a:defRPr/>
              </a:pPr>
              <a:t>24</a:t>
            </a:fld>
            <a:endParaRPr lang="fr-FR" sz="1400" smtClean="0"/>
          </a:p>
        </p:txBody>
      </p:sp>
      <p:sp>
        <p:nvSpPr>
          <p:cNvPr id="38916" name="Rectangle 2"/>
          <p:cNvSpPr>
            <a:spLocks noGrp="1"/>
          </p:cNvSpPr>
          <p:nvPr>
            <p:ph type="body" idx="4294967295"/>
          </p:nvPr>
        </p:nvSpPr>
        <p:spPr>
          <a:xfrm>
            <a:off x="863600" y="981075"/>
            <a:ext cx="8280400" cy="5688013"/>
          </a:xfrm>
        </p:spPr>
        <p:txBody>
          <a:bodyPr/>
          <a:lstStyle/>
          <a:p>
            <a:pPr eaLnBrk="1" hangingPunct="1">
              <a:buFont typeface="Wingdings 3" pitchFamily="18" charset="2"/>
              <a:buNone/>
            </a:pPr>
            <a:r>
              <a:rPr lang="fr-FR" sz="2000" b="1" smtClean="0">
                <a:solidFill>
                  <a:srgbClr val="C00000"/>
                </a:solidFill>
              </a:rPr>
              <a:t>2/ Inefficacité sociale  </a:t>
            </a:r>
          </a:p>
          <a:p>
            <a:pPr eaLnBrk="1" hangingPunct="1"/>
            <a:r>
              <a:rPr lang="fr-FR" sz="2000" b="1" smtClean="0"/>
              <a:t>Elle renvoie à l’idée que le principe d’égalité n’est pas assurée dans les conditions de gestion publique car </a:t>
            </a:r>
            <a:r>
              <a:rPr lang="fr-FR" sz="2000" smtClean="0"/>
              <a:t>il faut souvent un certain revenu, une formation intellectuelle et un certain statut social pour tirer avantages de certains services</a:t>
            </a:r>
          </a:p>
          <a:p>
            <a:pPr eaLnBrk="1" hangingPunct="1"/>
            <a:r>
              <a:rPr lang="fr-FR" sz="2000" smtClean="0"/>
              <a:t> La consommation des biens publics tendrait donc à creuser les inégalités et les écarts sociaux au lieu de les réduire.( cas de l’accès aux soins ) </a:t>
            </a:r>
          </a:p>
          <a:p>
            <a:pPr eaLnBrk="1" hangingPunct="1">
              <a:buFont typeface="Wingdings 3" pitchFamily="18" charset="2"/>
              <a:buNone/>
            </a:pPr>
            <a:endParaRPr lang="fr-FR" sz="2000" smtClean="0"/>
          </a:p>
          <a:p>
            <a:pPr eaLnBrk="1" hangingPunct="1">
              <a:buFont typeface="Wingdings 3" pitchFamily="18" charset="2"/>
              <a:buNone/>
            </a:pPr>
            <a:r>
              <a:rPr lang="fr-FR" sz="2000" b="1" smtClean="0">
                <a:solidFill>
                  <a:srgbClr val="C00000"/>
                </a:solidFill>
              </a:rPr>
              <a:t>3/ Inadéquation aux aspirations de la société actuelle </a:t>
            </a:r>
            <a:r>
              <a:rPr lang="fr-FR" sz="2000" b="1" smtClean="0"/>
              <a:t>dans la mesure où le </a:t>
            </a:r>
            <a:r>
              <a:rPr lang="fr-FR" sz="2000" smtClean="0"/>
              <a:t> comportement des usagers a changé, pour devenir de plus en plus semblable à celui des consommateurs. </a:t>
            </a:r>
          </a:p>
        </p:txBody>
      </p:sp>
      <p:sp>
        <p:nvSpPr>
          <p:cNvPr id="35843" name="ZoneTexte 1"/>
          <p:cNvSpPr>
            <a:spLocks noGrp="1" noChangeArrowheads="1"/>
          </p:cNvSpPr>
          <p:nvPr>
            <p:ph type="title" idx="4294967295"/>
          </p:nvPr>
        </p:nvSpPr>
        <p:spPr>
          <a:xfrm>
            <a:off x="827584" y="260648"/>
            <a:ext cx="7477125"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EVOLUTIONS RECENTES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a date 3"/>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6FCEE8C5-2558-4960-879F-273A8C7DA8E3}" type="datetime1">
              <a:rPr lang="fr-FR" sz="1400" smtClean="0"/>
              <a:pPr>
                <a:defRPr/>
              </a:pPr>
              <a:t>18/11/2022</a:t>
            </a:fld>
            <a:endParaRPr lang="fr-FR" sz="1400" smtClean="0"/>
          </a:p>
        </p:txBody>
      </p:sp>
      <p:sp>
        <p:nvSpPr>
          <p:cNvPr id="44035" name="Espace réservé du numéro de diapositive 4"/>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E21CE068-9AA2-4507-8CD6-F5D1AB6290D2}" type="slidenum">
              <a:rPr lang="fr-FR" sz="1400" smtClean="0"/>
              <a:pPr>
                <a:defRPr/>
              </a:pPr>
              <a:t>25</a:t>
            </a:fld>
            <a:endParaRPr lang="fr-FR" sz="1400" smtClean="0"/>
          </a:p>
        </p:txBody>
      </p:sp>
      <p:sp>
        <p:nvSpPr>
          <p:cNvPr id="39940" name="Rectangle 2"/>
          <p:cNvSpPr>
            <a:spLocks noGrp="1"/>
          </p:cNvSpPr>
          <p:nvPr>
            <p:ph type="body" idx="4294967295"/>
          </p:nvPr>
        </p:nvSpPr>
        <p:spPr>
          <a:xfrm>
            <a:off x="863600" y="981075"/>
            <a:ext cx="8280400" cy="5688013"/>
          </a:xfrm>
        </p:spPr>
        <p:txBody>
          <a:bodyPr/>
          <a:lstStyle/>
          <a:p>
            <a:pPr eaLnBrk="1" hangingPunct="1"/>
            <a:r>
              <a:rPr lang="fr-FR" sz="2400" smtClean="0"/>
              <a:t>Les pouvoirs publics constatent souvent l’insatisfaction de la population envers les services publics : considérant qu'il y a un "décalage manifeste" entre les principes et la réalité du fonctionnement des services publics, les usagers en appellent de façon récurrente à leur modernisation.</a:t>
            </a:r>
          </a:p>
          <a:p>
            <a:pPr eaLnBrk="1" hangingPunct="1">
              <a:buFont typeface="Wingdings 3" pitchFamily="18" charset="2"/>
              <a:buNone/>
            </a:pPr>
            <a:endParaRPr lang="fr-FR" sz="2400" smtClean="0"/>
          </a:p>
          <a:p>
            <a:pPr eaLnBrk="1" hangingPunct="1"/>
            <a:r>
              <a:rPr lang="fr-FR" sz="2400" smtClean="0"/>
              <a:t>Ces arguments ont eu des impacts réels sur la conception des services publics dans le sens de la privatisation de nombreux services publics ( téléphone, transports, eau, électricité et gaz…..) </a:t>
            </a:r>
          </a:p>
          <a:p>
            <a:pPr eaLnBrk="1" hangingPunct="1">
              <a:buFontTx/>
              <a:buNone/>
            </a:pPr>
            <a:endParaRPr lang="fr-FR" sz="2400" smtClean="0"/>
          </a:p>
        </p:txBody>
      </p:sp>
      <p:sp>
        <p:nvSpPr>
          <p:cNvPr id="36867" name="ZoneTexte 1"/>
          <p:cNvSpPr>
            <a:spLocks noGrp="1" noChangeArrowheads="1"/>
          </p:cNvSpPr>
          <p:nvPr>
            <p:ph type="title" idx="4294967295"/>
          </p:nvPr>
        </p:nvSpPr>
        <p:spPr>
          <a:xfrm>
            <a:off x="971600" y="260648"/>
            <a:ext cx="7477125"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EVOLUTIONS RECENTES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a date 3"/>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995C0D36-5CDF-4E5F-A408-450880FF0C0F}" type="datetime1">
              <a:rPr lang="fr-FR" sz="1400" smtClean="0"/>
              <a:pPr>
                <a:defRPr/>
              </a:pPr>
              <a:t>18/11/2022</a:t>
            </a:fld>
            <a:endParaRPr lang="fr-FR" sz="1400" smtClean="0"/>
          </a:p>
        </p:txBody>
      </p:sp>
      <p:sp>
        <p:nvSpPr>
          <p:cNvPr id="45059" name="Espace réservé du numéro de diapositive 4"/>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A1F0026-35AE-4C2E-88EB-90C3FDD4B569}" type="slidenum">
              <a:rPr lang="fr-FR" sz="1400" smtClean="0"/>
              <a:pPr>
                <a:defRPr/>
              </a:pPr>
              <a:t>26</a:t>
            </a:fld>
            <a:endParaRPr lang="fr-FR" sz="1400" smtClean="0"/>
          </a:p>
        </p:txBody>
      </p:sp>
      <p:sp>
        <p:nvSpPr>
          <p:cNvPr id="40964" name="Rectangle 2"/>
          <p:cNvSpPr>
            <a:spLocks noGrp="1"/>
          </p:cNvSpPr>
          <p:nvPr>
            <p:ph type="body" idx="4294967295"/>
          </p:nvPr>
        </p:nvSpPr>
        <p:spPr>
          <a:xfrm>
            <a:off x="863600" y="981075"/>
            <a:ext cx="8280400" cy="5688013"/>
          </a:xfrm>
        </p:spPr>
        <p:txBody>
          <a:bodyPr/>
          <a:lstStyle/>
          <a:p>
            <a:pPr eaLnBrk="1" hangingPunct="1"/>
            <a:r>
              <a:rPr lang="fr-FR" sz="2000" i="1" u="sng" smtClean="0"/>
              <a:t>L'évolution de la législation nationale</a:t>
            </a:r>
          </a:p>
          <a:p>
            <a:pPr eaLnBrk="1" hangingPunct="1">
              <a:buFont typeface="Wingdings 3" pitchFamily="18" charset="2"/>
              <a:buNone/>
            </a:pPr>
            <a:endParaRPr lang="fr-FR" sz="2000" smtClean="0"/>
          </a:p>
          <a:p>
            <a:pPr eaLnBrk="1" hangingPunct="1"/>
            <a:r>
              <a:rPr lang="fr-FR" sz="2000" smtClean="0"/>
              <a:t>Large mouvement de privatisation  et de modernisation dans les années 90/2000 </a:t>
            </a:r>
          </a:p>
          <a:p>
            <a:pPr eaLnBrk="1" hangingPunct="1">
              <a:buFont typeface="Wingdings 3" pitchFamily="18" charset="2"/>
              <a:buNone/>
            </a:pPr>
            <a:endParaRPr lang="fr-FR" sz="2000" smtClean="0"/>
          </a:p>
          <a:p>
            <a:pPr eaLnBrk="1" hangingPunct="1"/>
            <a:r>
              <a:rPr lang="fr-FR" sz="2000" smtClean="0"/>
              <a:t>Satisfaire aux contraintes des institutions financières n’a pas été la seule raison motivant l'État   pour moderniser l’administration. Le comité de réforme des structures et des missions de l’Etat se donnait pour objectif de porter une réflexion globale sur le fonctionnement de l’Etat après une réflexion sur la justice et l’éducation.</a:t>
            </a:r>
          </a:p>
          <a:p>
            <a:pPr eaLnBrk="1" hangingPunct="1">
              <a:buFont typeface="Wingdings 3" pitchFamily="18" charset="2"/>
              <a:buNone/>
            </a:pPr>
            <a:endParaRPr lang="fr-FR" sz="2000" smtClean="0"/>
          </a:p>
          <a:p>
            <a:pPr eaLnBrk="1" hangingPunct="1"/>
            <a:r>
              <a:rPr lang="fr-FR" sz="2000" smtClean="0"/>
              <a:t>Dans ce contexte de nombreux textes ont été adoptés visant la réforme de secteurs entiers tels que l’eau, la santé, l’électricité, les transports, les télécommunications </a:t>
            </a:r>
          </a:p>
          <a:p>
            <a:pPr eaLnBrk="1" hangingPunct="1"/>
            <a:endParaRPr lang="fr-FR" sz="2000" smtClean="0"/>
          </a:p>
        </p:txBody>
      </p:sp>
      <p:sp>
        <p:nvSpPr>
          <p:cNvPr id="38915" name="ZoneTexte 1"/>
          <p:cNvSpPr>
            <a:spLocks noGrp="1" noChangeArrowheads="1"/>
          </p:cNvSpPr>
          <p:nvPr>
            <p:ph type="title" idx="4294967295"/>
          </p:nvPr>
        </p:nvSpPr>
        <p:spPr>
          <a:xfrm>
            <a:off x="0" y="227013"/>
            <a:ext cx="7477125" cy="490537"/>
          </a:xfrm>
          <a:solidFill>
            <a:schemeClr val="accent1"/>
          </a:solidFill>
          <a:ln>
            <a:solidFill>
              <a:srgbClr val="FFFF00"/>
            </a:solidFill>
          </a:ln>
        </p:spPr>
        <p:txBody>
          <a:bodyPr bIns="91440" anchor="b">
            <a:normAutofit fontScale="90000"/>
          </a:bodyPr>
          <a:lstStyle/>
          <a:p>
            <a:pPr eaLnBrk="1" fontAlgn="auto" hangingPunct="1">
              <a:spcAft>
                <a:spcPts val="0"/>
              </a:spcAft>
              <a:defRPr/>
            </a:pPr>
            <a:r>
              <a:rPr lang="fr-FR" sz="2800">
                <a:solidFill>
                  <a:srgbClr val="CC3300"/>
                </a:solidFill>
              </a:rPr>
              <a:t> EVOLUTIONS RECENTES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4B599FA0-0726-448C-A66B-79C075D2AB96}" type="datetime1">
              <a:rPr lang="fr-FR" sz="1400" smtClean="0"/>
              <a:pPr>
                <a:defRPr/>
              </a:pPr>
              <a:t>18/11/2022</a:t>
            </a:fld>
            <a:endParaRPr lang="fr-FR" sz="1400" smtClean="0"/>
          </a:p>
        </p:txBody>
      </p:sp>
      <p:sp>
        <p:nvSpPr>
          <p:cNvPr id="46083"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4065E72-DEEF-4403-829C-E433DD8E777A}" type="slidenum">
              <a:rPr lang="fr-FR" sz="1400" smtClean="0"/>
              <a:pPr>
                <a:defRPr/>
              </a:pPr>
              <a:t>27</a:t>
            </a:fld>
            <a:endParaRPr lang="fr-FR" sz="1400" smtClean="0"/>
          </a:p>
        </p:txBody>
      </p:sp>
      <p:sp>
        <p:nvSpPr>
          <p:cNvPr id="27650" name="Rectangle 2"/>
          <p:cNvSpPr>
            <a:spLocks noGrp="1"/>
          </p:cNvSpPr>
          <p:nvPr>
            <p:ph type="body" idx="4294967295"/>
          </p:nvPr>
        </p:nvSpPr>
        <p:spPr>
          <a:xfrm>
            <a:off x="863600" y="981075"/>
            <a:ext cx="8280400" cy="4968875"/>
          </a:xfrm>
        </p:spPr>
        <p:txBody>
          <a:bodyPr>
            <a:normAutofit/>
          </a:bodyPr>
          <a:lstStyle/>
          <a:p>
            <a:pPr marL="273050" indent="-273050" eaLnBrk="1" fontAlgn="auto" hangingPunct="1">
              <a:spcAft>
                <a:spcPts val="0"/>
              </a:spcAft>
              <a:buFont typeface="Wingdings 3"/>
              <a:buChar char=""/>
              <a:defRPr/>
            </a:pPr>
            <a:r>
              <a:rPr lang="fr-FR" b="1">
                <a:solidFill>
                  <a:srgbClr val="CC3300"/>
                </a:solidFill>
                <a:effectLst>
                  <a:outerShdw blurRad="38100" dist="38100" dir="2700000" algn="tl">
                    <a:srgbClr val="000000"/>
                  </a:outerShdw>
                </a:effectLst>
              </a:rPr>
              <a:t> </a:t>
            </a:r>
            <a:r>
              <a:rPr lang="fr-FR"/>
              <a:t> </a:t>
            </a:r>
            <a:r>
              <a:rPr lang="fr-FR" b="1" i="1">
                <a:solidFill>
                  <a:srgbClr val="CC3300"/>
                </a:solidFill>
                <a:effectLst>
                  <a:outerShdw blurRad="38100" dist="38100" dir="2700000" algn="tl">
                    <a:srgbClr val="000000"/>
                  </a:outerShdw>
                </a:effectLst>
              </a:rPr>
              <a:t>Quel regard sur le service public en Algérie ?</a:t>
            </a:r>
          </a:p>
          <a:p>
            <a:pPr marL="273050" indent="-273050" eaLnBrk="1" fontAlgn="auto" hangingPunct="1">
              <a:spcAft>
                <a:spcPts val="0"/>
              </a:spcAft>
              <a:buFont typeface="Wingdings 3"/>
              <a:buChar char=""/>
              <a:defRPr/>
            </a:pPr>
            <a:r>
              <a:rPr lang="fr-FR" sz="2400" b="1">
                <a:effectLst>
                  <a:outerShdw blurRad="38100" dist="38100" dir="2700000" algn="tl">
                    <a:srgbClr val="FFFFFF"/>
                  </a:outerShdw>
                </a:effectLst>
              </a:rPr>
              <a:t>L’option socialiste a structuré le choix de l’Etat pourvoyeurs de toute la société et dans tous les domaines; tout est service public</a:t>
            </a:r>
            <a:r>
              <a:rPr lang="fr-FR" sz="2400" b="1" i="1">
                <a:effectLst>
                  <a:outerShdw blurRad="38100" dist="38100" dir="2700000" algn="tl">
                    <a:srgbClr val="FFFFFF"/>
                  </a:outerShdw>
                </a:effectLst>
              </a:rPr>
              <a:t> </a:t>
            </a:r>
          </a:p>
          <a:p>
            <a:pPr marL="273050" indent="-273050" eaLnBrk="1" fontAlgn="auto" hangingPunct="1">
              <a:spcAft>
                <a:spcPts val="0"/>
              </a:spcAft>
              <a:buFont typeface="Wingdings 3"/>
              <a:buChar char=""/>
              <a:defRPr/>
            </a:pPr>
            <a:r>
              <a:rPr lang="fr-FR" sz="2400" b="1">
                <a:effectLst>
                  <a:outerShdw blurRad="38100" dist="38100" dir="2700000" algn="tl">
                    <a:srgbClr val="FFFFFF"/>
                  </a:outerShdw>
                </a:effectLst>
              </a:rPr>
              <a:t>L’entrée dans l’économie libérale dans un contexte presque inchangé ( équipements, organisation, méthodes, ressources humaines) </a:t>
            </a:r>
          </a:p>
          <a:p>
            <a:pPr marL="859536" lvl="2" eaLnBrk="1" fontAlgn="auto" hangingPunct="1">
              <a:spcAft>
                <a:spcPts val="0"/>
              </a:spcAft>
              <a:buFont typeface="Wingdings 2"/>
              <a:buChar char=""/>
              <a:defRPr/>
            </a:pPr>
            <a:r>
              <a:rPr lang="fr-FR" sz="1800" b="1">
                <a:effectLst>
                  <a:outerShdw blurRad="38100" dist="38100" dir="2700000" algn="tl">
                    <a:srgbClr val="FFFFFF"/>
                  </a:outerShdw>
                </a:effectLst>
              </a:rPr>
              <a:t>Plus de revendications , Plus d’exigences ,Plus de conflits </a:t>
            </a:r>
          </a:p>
          <a:p>
            <a:pPr marL="859536" lvl="2" eaLnBrk="1" fontAlgn="auto" hangingPunct="1">
              <a:spcAft>
                <a:spcPts val="0"/>
              </a:spcAft>
              <a:buFont typeface="Wingdings 2"/>
              <a:buChar char=""/>
              <a:defRPr/>
            </a:pPr>
            <a:r>
              <a:rPr lang="fr-FR" sz="1800" b="1">
                <a:effectLst>
                  <a:outerShdw blurRad="38100" dist="38100" dir="2700000" algn="tl">
                    <a:srgbClr val="FFFFFF"/>
                  </a:outerShdw>
                </a:effectLst>
              </a:rPr>
              <a:t>Plus d’incompréhension aussi</a:t>
            </a:r>
          </a:p>
          <a:p>
            <a:pPr marL="273050" indent="-273050" eaLnBrk="1" fontAlgn="auto" hangingPunct="1">
              <a:spcAft>
                <a:spcPts val="0"/>
              </a:spcAft>
              <a:buFont typeface="Wingdings 3"/>
              <a:buChar char=""/>
              <a:defRPr/>
            </a:pPr>
            <a:r>
              <a:rPr lang="fr-FR" sz="2400" b="1">
                <a:effectLst>
                  <a:outerShdw blurRad="38100" dist="38100" dir="2700000" algn="tl">
                    <a:srgbClr val="FFFFFF"/>
                  </a:outerShdw>
                </a:effectLst>
              </a:rPr>
              <a:t>La privatisation des entreprises publiques pourvoyeuses de services publics au moindre prix </a:t>
            </a:r>
          </a:p>
        </p:txBody>
      </p:sp>
      <p:sp>
        <p:nvSpPr>
          <p:cNvPr id="39939" name="ZoneTexte 1"/>
          <p:cNvSpPr>
            <a:spLocks noGrp="1" noChangeArrowheads="1"/>
          </p:cNvSpPr>
          <p:nvPr>
            <p:ph type="title" idx="4294967295"/>
          </p:nvPr>
        </p:nvSpPr>
        <p:spPr>
          <a:xfrm>
            <a:off x="0" y="227013"/>
            <a:ext cx="7477125" cy="490537"/>
          </a:xfrm>
          <a:solidFill>
            <a:schemeClr val="accent1"/>
          </a:solidFill>
          <a:ln>
            <a:solidFill>
              <a:srgbClr val="FFFF00"/>
            </a:solidFill>
          </a:ln>
        </p:spPr>
        <p:txBody>
          <a:bodyPr bIns="91440" anchor="b">
            <a:normAutofit fontScale="90000"/>
          </a:bodyPr>
          <a:lstStyle/>
          <a:p>
            <a:pPr eaLnBrk="1" fontAlgn="auto" hangingPunct="1">
              <a:spcAft>
                <a:spcPts val="0"/>
              </a:spcAft>
              <a:defRPr/>
            </a:pPr>
            <a:r>
              <a:rPr lang="fr-FR" sz="2800">
                <a:solidFill>
                  <a:srgbClr val="CC3300"/>
                </a:solidFill>
              </a:rPr>
              <a:t> EVOLUTIONS RECENTES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a date 3"/>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D18831A-6EA3-4C67-AD72-B6CAC5C9426F}" type="datetime1">
              <a:rPr lang="fr-FR" sz="1400" smtClean="0"/>
              <a:pPr>
                <a:defRPr/>
              </a:pPr>
              <a:t>18/11/2022</a:t>
            </a:fld>
            <a:endParaRPr lang="fr-FR" sz="1400" smtClean="0"/>
          </a:p>
        </p:txBody>
      </p:sp>
      <p:sp>
        <p:nvSpPr>
          <p:cNvPr id="47107" name="Espace réservé du numéro de diapositive 4"/>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6A2E9E6-C7F4-4C7B-B52D-926CAD145EF6}" type="slidenum">
              <a:rPr lang="fr-FR" sz="1400" smtClean="0"/>
              <a:pPr>
                <a:defRPr/>
              </a:pPr>
              <a:t>28</a:t>
            </a:fld>
            <a:endParaRPr lang="fr-FR" sz="1400" smtClean="0"/>
          </a:p>
        </p:txBody>
      </p:sp>
      <p:sp>
        <p:nvSpPr>
          <p:cNvPr id="28674" name="Rectangle 2"/>
          <p:cNvSpPr>
            <a:spLocks noGrp="1"/>
          </p:cNvSpPr>
          <p:nvPr>
            <p:ph type="body" idx="4294967295"/>
          </p:nvPr>
        </p:nvSpPr>
        <p:spPr>
          <a:xfrm>
            <a:off x="539750" y="981075"/>
            <a:ext cx="7889902" cy="3233743"/>
          </a:xfrm>
        </p:spPr>
        <p:txBody>
          <a:bodyPr>
            <a:normAutofit/>
          </a:bodyPr>
          <a:lstStyle/>
          <a:p>
            <a:pPr marL="273050" indent="-273050" eaLnBrk="1" fontAlgn="auto" hangingPunct="1">
              <a:spcAft>
                <a:spcPts val="0"/>
              </a:spcAft>
              <a:buFont typeface="Wingdings 3"/>
              <a:buChar char=""/>
              <a:defRPr/>
            </a:pPr>
            <a:endParaRPr lang="fr-FR" sz="2400" b="1" i="1" dirty="0" smtClean="0">
              <a:effectLst>
                <a:outerShdw blurRad="38100" dist="38100" dir="2700000" algn="tl">
                  <a:srgbClr val="FFFFFF"/>
                </a:outerShdw>
              </a:effectLst>
            </a:endParaRPr>
          </a:p>
          <a:p>
            <a:pPr marL="273050" indent="-273050" eaLnBrk="1" fontAlgn="auto" hangingPunct="1">
              <a:spcAft>
                <a:spcPts val="0"/>
              </a:spcAft>
              <a:buFont typeface="Wingdings 3"/>
              <a:buChar char=""/>
              <a:defRPr/>
            </a:pPr>
            <a:r>
              <a:rPr lang="fr-FR" sz="2400" b="1" i="1" dirty="0" smtClean="0">
                <a:effectLst>
                  <a:outerShdw blurRad="38100" dist="38100" dir="2700000" algn="tl">
                    <a:srgbClr val="FFFFFF"/>
                  </a:outerShdw>
                </a:effectLst>
              </a:rPr>
              <a:t>Quel </a:t>
            </a:r>
            <a:r>
              <a:rPr lang="fr-FR" sz="2400" b="1" i="1" dirty="0">
                <a:effectLst>
                  <a:outerShdw blurRad="38100" dist="38100" dir="2700000" algn="tl">
                    <a:srgbClr val="FFFFFF"/>
                  </a:outerShdw>
                </a:effectLst>
              </a:rPr>
              <a:t>regard  sur la culture nationale dans son rapport à l’Etat  et aux services publics en particulier </a:t>
            </a:r>
            <a:r>
              <a:rPr lang="fr-FR" sz="2400" b="1" i="1" dirty="0" smtClean="0">
                <a:effectLst>
                  <a:outerShdw blurRad="38100" dist="38100" dir="2700000" algn="tl">
                    <a:srgbClr val="FFFFFF"/>
                  </a:outerShdw>
                </a:effectLst>
              </a:rPr>
              <a:t>?</a:t>
            </a:r>
          </a:p>
          <a:p>
            <a:pPr marL="273050" indent="-273050" eaLnBrk="1" fontAlgn="auto" hangingPunct="1">
              <a:spcAft>
                <a:spcPts val="0"/>
              </a:spcAft>
              <a:buFont typeface="Wingdings 3"/>
              <a:buChar char=""/>
              <a:defRPr/>
            </a:pPr>
            <a:r>
              <a:rPr lang="fr-FR" sz="2400" b="1" i="1" dirty="0" smtClean="0">
                <a:effectLst>
                  <a:outerShdw blurRad="38100" dist="38100" dir="2700000" algn="tl">
                    <a:srgbClr val="FFFFFF"/>
                  </a:outerShdw>
                </a:effectLst>
              </a:rPr>
              <a:t> </a:t>
            </a:r>
            <a:r>
              <a:rPr lang="fr-FR" sz="2400" b="1" i="1" dirty="0">
                <a:effectLst>
                  <a:outerShdw blurRad="38100" dist="38100" dir="2700000" algn="tl">
                    <a:srgbClr val="FFFFFF"/>
                  </a:outerShdw>
                </a:effectLst>
              </a:rPr>
              <a:t>Quelle explication ? </a:t>
            </a:r>
            <a:endParaRPr lang="fr-FR" sz="2400" b="1" i="1" dirty="0" smtClean="0">
              <a:effectLst>
                <a:outerShdw blurRad="38100" dist="38100" dir="2700000" algn="tl">
                  <a:srgbClr val="FFFFFF"/>
                </a:outerShdw>
              </a:effectLst>
            </a:endParaRPr>
          </a:p>
          <a:p>
            <a:pPr marL="273050" indent="-273050" eaLnBrk="1" fontAlgn="auto" hangingPunct="1">
              <a:spcAft>
                <a:spcPts val="0"/>
              </a:spcAft>
              <a:buFont typeface="Wingdings 3"/>
              <a:buChar char=""/>
              <a:defRPr/>
            </a:pPr>
            <a:r>
              <a:rPr lang="fr-FR" sz="2400" b="1" i="1" dirty="0" smtClean="0">
                <a:effectLst>
                  <a:outerShdw blurRad="38100" dist="38100" dir="2700000" algn="tl">
                    <a:srgbClr val="FFFFFF"/>
                  </a:outerShdw>
                </a:effectLst>
              </a:rPr>
              <a:t>Quel </a:t>
            </a:r>
            <a:r>
              <a:rPr lang="fr-FR" sz="2400" b="1" i="1" dirty="0">
                <a:effectLst>
                  <a:outerShdw blurRad="38100" dist="38100" dir="2700000" algn="tl">
                    <a:srgbClr val="FFFFFF"/>
                  </a:outerShdw>
                </a:effectLst>
              </a:rPr>
              <a:t>sens donner à l‘expression  de l’insatisfaction sociale ? </a:t>
            </a:r>
            <a:endParaRPr lang="fr-FR" sz="2400" b="1" dirty="0">
              <a:effectLst>
                <a:outerShdw blurRad="38100" dist="38100" dir="2700000" algn="tl">
                  <a:srgbClr val="FFFFFF"/>
                </a:outerShdw>
              </a:effectLst>
            </a:endParaRPr>
          </a:p>
        </p:txBody>
      </p:sp>
      <p:sp>
        <p:nvSpPr>
          <p:cNvPr id="40963" name="ZoneTexte 1"/>
          <p:cNvSpPr>
            <a:spLocks noGrp="1" noChangeArrowheads="1"/>
          </p:cNvSpPr>
          <p:nvPr>
            <p:ph type="title" idx="4294967295"/>
          </p:nvPr>
        </p:nvSpPr>
        <p:spPr>
          <a:xfrm>
            <a:off x="0" y="227013"/>
            <a:ext cx="8820472" cy="490537"/>
          </a:xfrm>
          <a:solidFill>
            <a:schemeClr val="accent1"/>
          </a:solidFill>
          <a:ln>
            <a:solidFill>
              <a:srgbClr val="FFFF00"/>
            </a:solidFill>
          </a:ln>
        </p:spPr>
        <p:txBody>
          <a:bodyPr bIns="91440" anchor="b">
            <a:normAutofit fontScale="90000"/>
          </a:bodyPr>
          <a:lstStyle/>
          <a:p>
            <a:pPr algn="ctr" eaLnBrk="1" fontAlgn="auto" hangingPunct="1">
              <a:spcAft>
                <a:spcPts val="0"/>
              </a:spcAft>
              <a:defRPr/>
            </a:pPr>
            <a:r>
              <a:rPr lang="fr-FR" sz="2800" dirty="0">
                <a:solidFill>
                  <a:srgbClr val="CC3300"/>
                </a:solidFill>
              </a:rPr>
              <a:t> EVOLUTIONS RECENTES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fr-FR" dirty="0" smtClean="0"/>
              <a:t>EVOLUTIONS RECENTES </a:t>
            </a:r>
            <a:endParaRPr lang="fr-FR" dirty="0"/>
          </a:p>
        </p:txBody>
      </p:sp>
      <p:sp>
        <p:nvSpPr>
          <p:cNvPr id="3" name="Espace réservé du contenu 2"/>
          <p:cNvSpPr>
            <a:spLocks noGrp="1"/>
          </p:cNvSpPr>
          <p:nvPr>
            <p:ph idx="1"/>
          </p:nvPr>
        </p:nvSpPr>
        <p:spPr/>
        <p:txBody>
          <a:bodyPr>
            <a:normAutofit fontScale="92500"/>
          </a:bodyPr>
          <a:lstStyle/>
          <a:p>
            <a:pPr marL="273050" indent="-273050">
              <a:buFont typeface="Wingdings 3"/>
              <a:buChar char=""/>
              <a:defRPr/>
            </a:pPr>
            <a:r>
              <a:rPr lang="fr-FR" b="1" dirty="0">
                <a:effectLst>
                  <a:outerShdw blurRad="38100" dist="38100" dir="2700000" algn="tl">
                    <a:srgbClr val="FFFFFF"/>
                  </a:outerShdw>
                </a:effectLst>
              </a:rPr>
              <a:t>Un enjeu nouveau : l’amélioration de  la qualité du service public </a:t>
            </a:r>
          </a:p>
          <a:p>
            <a:pPr marL="273050" indent="-273050">
              <a:buFont typeface="Wingdings 3"/>
              <a:buChar char=""/>
              <a:defRPr/>
            </a:pPr>
            <a:r>
              <a:rPr lang="fr-FR" b="1" dirty="0">
                <a:effectLst>
                  <a:outerShdw blurRad="38100" dist="38100" dir="2700000" algn="tl">
                    <a:srgbClr val="FFFFFF"/>
                  </a:outerShdw>
                </a:effectLst>
              </a:rPr>
              <a:t>Quel sens ? Par quel aspect faut-il l’appréhender ? </a:t>
            </a:r>
          </a:p>
          <a:p>
            <a:pPr marL="273050" indent="-273050">
              <a:buFont typeface="Wingdings 3"/>
              <a:buChar char=""/>
              <a:defRPr/>
            </a:pPr>
            <a:r>
              <a:rPr lang="fr-FR" b="1" dirty="0">
                <a:effectLst>
                  <a:outerShdw blurRad="38100" dist="38100" dir="2700000" algn="tl">
                    <a:srgbClr val="FFFFFF"/>
                  </a:outerShdw>
                </a:effectLst>
              </a:rPr>
              <a:t>1. Quelle règles et surtout comment les faire respecter ?</a:t>
            </a:r>
          </a:p>
          <a:p>
            <a:pPr marL="273050" indent="-273050">
              <a:buFont typeface="Wingdings 3"/>
              <a:buChar char=""/>
              <a:defRPr/>
            </a:pPr>
            <a:r>
              <a:rPr lang="fr-FR" b="1" dirty="0">
                <a:effectLst>
                  <a:outerShdw blurRad="38100" dist="38100" dir="2700000" algn="tl">
                    <a:srgbClr val="FFFFFF"/>
                  </a:outerShdw>
                </a:effectLst>
              </a:rPr>
              <a:t>2. Quel mode de gestion ? Quel management ? </a:t>
            </a:r>
          </a:p>
          <a:p>
            <a:pPr marL="273050" indent="-273050">
              <a:buFont typeface="Wingdings 3"/>
              <a:buChar char=""/>
              <a:defRPr/>
            </a:pPr>
            <a:r>
              <a:rPr lang="fr-FR" b="1" dirty="0">
                <a:effectLst>
                  <a:outerShdw blurRad="38100" dist="38100" dir="2700000" algn="tl">
                    <a:srgbClr val="FFFFFF"/>
                  </a:outerShdw>
                </a:effectLst>
              </a:rPr>
              <a:t>3. Quelle relation au citoyen client ou usager ?</a:t>
            </a:r>
            <a:r>
              <a:rPr lang="fr-FR" dirty="0"/>
              <a:t>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05F5B41-F79E-4887-9768-6A6A0142C540}" type="datetime1">
              <a:rPr lang="fr-FR" sz="1400" smtClean="0"/>
              <a:pPr>
                <a:defRPr/>
              </a:pPr>
              <a:t>18/11/2022</a:t>
            </a:fld>
            <a:endParaRPr lang="fr-FR" sz="1400" smtClean="0"/>
          </a:p>
        </p:txBody>
      </p:sp>
      <p:sp>
        <p:nvSpPr>
          <p:cNvPr id="17411"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25C583E9-34C0-4B22-8F46-900364EFF0AA}" type="slidenum">
              <a:rPr lang="fr-FR" sz="1400" smtClean="0"/>
              <a:pPr>
                <a:defRPr/>
              </a:pPr>
              <a:t>3</a:t>
            </a:fld>
            <a:endParaRPr lang="fr-FR" sz="1400" smtClean="0"/>
          </a:p>
        </p:txBody>
      </p:sp>
      <p:sp>
        <p:nvSpPr>
          <p:cNvPr id="4098" name="Rectangle 2"/>
          <p:cNvSpPr>
            <a:spLocks noGrp="1" noChangeArrowheads="1"/>
          </p:cNvSpPr>
          <p:nvPr>
            <p:ph type="title" idx="4294967295"/>
          </p:nvPr>
        </p:nvSpPr>
        <p:spPr>
          <a:xfrm>
            <a:off x="539552" y="260648"/>
            <a:ext cx="8269213" cy="1143000"/>
          </a:xfrm>
          <a:solidFill>
            <a:schemeClr val="accent1"/>
          </a:solidFill>
        </p:spPr>
        <p:txBody>
          <a:bodyPr/>
          <a:lstStyle/>
          <a:p>
            <a:pPr algn="ctr" eaLnBrk="1" fontAlgn="auto" hangingPunct="1">
              <a:spcAft>
                <a:spcPts val="0"/>
              </a:spcAft>
              <a:defRPr/>
            </a:pPr>
            <a:r>
              <a:rPr lang="fr-FR" dirty="0">
                <a:solidFill>
                  <a:srgbClr val="CC3300"/>
                </a:solidFill>
                <a:effectLst>
                  <a:outerShdw blurRad="38100" dist="38100" dir="2700000" algn="tl">
                    <a:srgbClr val="000000"/>
                  </a:outerShdw>
                </a:effectLst>
              </a:rPr>
              <a:t>OBJECTIFS  </a:t>
            </a:r>
            <a:endParaRPr lang="fr-FR" dirty="0">
              <a:solidFill>
                <a:srgbClr val="CC3300"/>
              </a:solidFill>
            </a:endParaRPr>
          </a:p>
        </p:txBody>
      </p:sp>
      <p:sp>
        <p:nvSpPr>
          <p:cNvPr id="8195" name="Rectangle 3"/>
          <p:cNvSpPr>
            <a:spLocks noGrp="1" noChangeArrowheads="1"/>
          </p:cNvSpPr>
          <p:nvPr>
            <p:ph type="body" idx="4294967295"/>
          </p:nvPr>
        </p:nvSpPr>
        <p:spPr>
          <a:xfrm>
            <a:off x="571472" y="1928802"/>
            <a:ext cx="7386637" cy="2728918"/>
          </a:xfrm>
        </p:spPr>
        <p:txBody>
          <a:bodyPr>
            <a:normAutofit/>
          </a:bodyPr>
          <a:lstStyle/>
          <a:p>
            <a:pPr marL="365760" indent="-256032" eaLnBrk="1" fontAlgn="auto" hangingPunct="1">
              <a:lnSpc>
                <a:spcPct val="80000"/>
              </a:lnSpc>
              <a:spcAft>
                <a:spcPts val="0"/>
              </a:spcAft>
              <a:buFont typeface="Wingdings 3"/>
              <a:buChar char=""/>
              <a:defRPr/>
            </a:pPr>
            <a:r>
              <a:rPr lang="fr-FR" sz="2800" dirty="0">
                <a:latin typeface="Narkisim" pitchFamily="34" charset="-79"/>
                <a:cs typeface="Narkisim" pitchFamily="34" charset="-79"/>
              </a:rPr>
              <a:t>Avoir une compréhension commune des concepts et des notions liées aux  services publics  </a:t>
            </a:r>
          </a:p>
          <a:p>
            <a:pPr marL="365760" indent="-256032" eaLnBrk="1" fontAlgn="auto" hangingPunct="1">
              <a:lnSpc>
                <a:spcPct val="80000"/>
              </a:lnSpc>
              <a:spcAft>
                <a:spcPts val="0"/>
              </a:spcAft>
              <a:buFont typeface="Wingdings 3"/>
              <a:buChar char=""/>
              <a:defRPr/>
            </a:pPr>
            <a:r>
              <a:rPr lang="fr-FR" sz="2800" dirty="0">
                <a:latin typeface="Narkisim" pitchFamily="34" charset="-79"/>
                <a:cs typeface="Narkisim" pitchFamily="34" charset="-79"/>
              </a:rPr>
              <a:t>Faire le point sur les démarches et les outils d’amélioration </a:t>
            </a:r>
            <a:r>
              <a:rPr lang="fr-FR" sz="2800" dirty="0" smtClean="0">
                <a:latin typeface="Narkisim" pitchFamily="34" charset="-79"/>
                <a:cs typeface="Narkisim" pitchFamily="34" charset="-79"/>
              </a:rPr>
              <a:t> de la performance et  de </a:t>
            </a:r>
            <a:r>
              <a:rPr lang="fr-FR" sz="2800" dirty="0">
                <a:latin typeface="Narkisim" pitchFamily="34" charset="-79"/>
                <a:cs typeface="Narkisim" pitchFamily="34" charset="-79"/>
              </a:rPr>
              <a:t>la qualité : notion de service rendu à l’usager </a:t>
            </a:r>
          </a:p>
          <a:p>
            <a:pPr marL="365760" indent="-256032" eaLnBrk="1" fontAlgn="auto" hangingPunct="1">
              <a:lnSpc>
                <a:spcPct val="80000"/>
              </a:lnSpc>
              <a:spcAft>
                <a:spcPts val="0"/>
              </a:spcAft>
              <a:buFont typeface="Wingdings 3"/>
              <a:buChar char=""/>
              <a:defRPr/>
            </a:pPr>
            <a:r>
              <a:rPr lang="fr-FR" sz="2800" dirty="0" smtClean="0">
                <a:latin typeface="Narkisim" pitchFamily="34" charset="-79"/>
                <a:cs typeface="Narkisim" pitchFamily="34" charset="-79"/>
              </a:rPr>
              <a:t> Savoir gérer dans le respect de la loi </a:t>
            </a:r>
            <a:endParaRPr lang="fr-FR" sz="2800" dirty="0" smtClean="0">
              <a:latin typeface="Narkisim" pitchFamily="34" charset="-79"/>
              <a:cs typeface="Narkisim" pitchFamily="34" charset="-79"/>
            </a:endParaRPr>
          </a:p>
          <a:p>
            <a:pPr marL="365760" indent="-256032" eaLnBrk="1" fontAlgn="auto" hangingPunct="1">
              <a:lnSpc>
                <a:spcPct val="80000"/>
              </a:lnSpc>
              <a:spcAft>
                <a:spcPts val="0"/>
              </a:spcAft>
              <a:buNone/>
              <a:defRPr/>
            </a:pPr>
            <a:endParaRPr lang="fr-FR" sz="2800" dirty="0">
              <a:latin typeface="Narkisim" pitchFamily="34" charset="-79"/>
              <a:cs typeface="Narkisim" pitchFamily="34" charset="-79"/>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
        <p:nvSpPr>
          <p:cNvPr id="3" name="Espace réservé du contenu 2"/>
          <p:cNvSpPr>
            <a:spLocks noGrp="1"/>
          </p:cNvSpPr>
          <p:nvPr>
            <p:ph idx="1"/>
          </p:nvPr>
        </p:nvSpPr>
        <p:spPr/>
        <p:txBody>
          <a:bodyPr>
            <a:normAutofit fontScale="92500"/>
          </a:bodyPr>
          <a:lstStyle/>
          <a:p>
            <a:r>
              <a:rPr lang="fr-FR" dirty="0" smtClean="0"/>
              <a:t> Les insatisfactions réelles ou supposées exprimées par les destinataires des services publics  sont le résultat d’une évolution liée au désengagement des Etats pendant de longues années.</a:t>
            </a:r>
          </a:p>
          <a:p>
            <a:r>
              <a:rPr lang="fr-FR" dirty="0"/>
              <a:t> </a:t>
            </a:r>
            <a:r>
              <a:rPr lang="fr-FR" dirty="0" smtClean="0"/>
              <a:t>expression d’une rupture de confiance dans les institutions publiques </a:t>
            </a:r>
          </a:p>
          <a:p>
            <a:r>
              <a:rPr lang="fr-FR" dirty="0"/>
              <a:t> </a:t>
            </a:r>
            <a:r>
              <a:rPr lang="fr-FR" dirty="0" smtClean="0"/>
              <a:t>La réponse se trouverait dans la reconstruction du lien par une bonne gouvernance </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 Avant  d’exposer  ce concept , combien problématique </a:t>
            </a:r>
          </a:p>
          <a:p>
            <a:pPr lvl="1"/>
            <a:r>
              <a:rPr lang="fr-FR" dirty="0"/>
              <a:t> </a:t>
            </a:r>
            <a:r>
              <a:rPr lang="fr-FR" dirty="0" smtClean="0"/>
              <a:t> Etat  et les collectivités locales  avaient besoin d’administrateurs </a:t>
            </a:r>
          </a:p>
          <a:p>
            <a:pPr lvl="1"/>
            <a:r>
              <a:rPr lang="fr-FR" dirty="0"/>
              <a:t> </a:t>
            </a:r>
            <a:r>
              <a:rPr lang="fr-FR" dirty="0" smtClean="0"/>
              <a:t>Puis , discours sur la gestion </a:t>
            </a:r>
          </a:p>
          <a:p>
            <a:pPr lvl="1"/>
            <a:r>
              <a:rPr lang="fr-FR" dirty="0"/>
              <a:t> </a:t>
            </a:r>
            <a:r>
              <a:rPr lang="fr-FR" dirty="0" smtClean="0"/>
              <a:t>puis discours sur le management public et la bonne gouvernance </a:t>
            </a:r>
            <a:endParaRPr lang="fr-FR" dirty="0"/>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  </a:t>
            </a:r>
            <a:r>
              <a:rPr lang="fr-FR" dirty="0"/>
              <a:t>J’ai par la suite appris et enseigné   que  l’administration devait être efficace et pour cela, elle a besoin non plus de gestionnaire mais de managers.  </a:t>
            </a:r>
            <a:endParaRPr lang="fr-FR" dirty="0" smtClean="0"/>
          </a:p>
          <a:p>
            <a:r>
              <a:rPr lang="fr-FR" dirty="0" smtClean="0"/>
              <a:t>Aujourd’hui </a:t>
            </a:r>
            <a:r>
              <a:rPr lang="fr-FR" dirty="0"/>
              <a:t>un gouvernement  est jugé à sa capacité à obtenir des résultats, de la performance, donc sur sa bonne gouvernance. </a:t>
            </a: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latin typeface="Narkisim" pitchFamily="34" charset="-79"/>
                <a:cs typeface="Narkisim" pitchFamily="34" charset="-79"/>
              </a:rPr>
              <a:t>Ce n’est pas sans raison </a:t>
            </a:r>
          </a:p>
          <a:p>
            <a:r>
              <a:rPr lang="fr-FR" sz="2400" dirty="0">
                <a:latin typeface="Narkisim" pitchFamily="34" charset="-79"/>
                <a:cs typeface="Narkisim" pitchFamily="34" charset="-79"/>
              </a:rPr>
              <a:t>Il y a bien évidemment un lien étroit et réciproque entre la légitimité de l’action publique locale - agir pour des objectifs jugés pertinents par la jeunesse par exemple  - et son efficacité - obtenir des résultats. </a:t>
            </a:r>
            <a:endParaRPr lang="fr-FR" sz="2400" dirty="0" smtClean="0">
              <a:latin typeface="Narkisim" pitchFamily="34" charset="-79"/>
              <a:cs typeface="Narkisim" pitchFamily="34" charset="-79"/>
            </a:endParaRPr>
          </a:p>
          <a:p>
            <a:endParaRPr lang="fr-FR" sz="2400" dirty="0">
              <a:latin typeface="Narkisim" pitchFamily="34" charset="-79"/>
              <a:cs typeface="Narkisim" pitchFamily="34" charset="-79"/>
            </a:endParaRPr>
          </a:p>
          <a:p>
            <a:r>
              <a:rPr lang="fr-FR" sz="2400" dirty="0" smtClean="0">
                <a:latin typeface="Narkisim" pitchFamily="34" charset="-79"/>
                <a:cs typeface="Narkisim" pitchFamily="34" charset="-79"/>
              </a:rPr>
              <a:t>En </a:t>
            </a:r>
            <a:r>
              <a:rPr lang="fr-FR" sz="2400" dirty="0">
                <a:latin typeface="Narkisim" pitchFamily="34" charset="-79"/>
                <a:cs typeface="Narkisim" pitchFamily="34" charset="-79"/>
              </a:rPr>
              <a:t>somme, la délivrance de services publics appelle la construction collective d’un système de valeurs, de structures et de </a:t>
            </a:r>
            <a:r>
              <a:rPr lang="fr-FR" sz="2400" dirty="0" smtClean="0">
                <a:latin typeface="Narkisim" pitchFamily="34" charset="-79"/>
                <a:cs typeface="Narkisim" pitchFamily="34" charset="-79"/>
              </a:rPr>
              <a:t>méthodes fondées </a:t>
            </a:r>
            <a:r>
              <a:rPr lang="fr-FR" sz="2400" dirty="0">
                <a:latin typeface="Narkisim" pitchFamily="34" charset="-79"/>
                <a:cs typeface="Narkisim" pitchFamily="34" charset="-79"/>
              </a:rPr>
              <a:t>sur les principes d’équité, d’éthique, d’</a:t>
            </a:r>
            <a:r>
              <a:rPr lang="fr-FR" sz="2400" dirty="0" err="1">
                <a:latin typeface="Narkisim" pitchFamily="34" charset="-79"/>
                <a:cs typeface="Narkisim" pitchFamily="34" charset="-79"/>
              </a:rPr>
              <a:t>inclusivité</a:t>
            </a:r>
            <a:r>
              <a:rPr lang="fr-FR" sz="2400" dirty="0">
                <a:latin typeface="Narkisim" pitchFamily="34" charset="-79"/>
                <a:cs typeface="Narkisim" pitchFamily="34" charset="-79"/>
              </a:rPr>
              <a:t> et de responsabilité. </a:t>
            </a:r>
            <a:endParaRPr lang="fr-FR" sz="2400" dirty="0" smtClean="0">
              <a:latin typeface="Narkisim" pitchFamily="34" charset="-79"/>
              <a:cs typeface="Narkisim" pitchFamily="34" charset="-79"/>
            </a:endParaRPr>
          </a:p>
          <a:p>
            <a:r>
              <a:rPr lang="fr-FR" sz="2400" dirty="0" smtClean="0">
                <a:latin typeface="Narkisim" pitchFamily="34" charset="-79"/>
                <a:cs typeface="Narkisim" pitchFamily="34" charset="-79"/>
              </a:rPr>
              <a:t>Ce </a:t>
            </a:r>
            <a:r>
              <a:rPr lang="fr-FR" sz="2400" dirty="0">
                <a:latin typeface="Narkisim" pitchFamily="34" charset="-79"/>
                <a:cs typeface="Narkisim" pitchFamily="34" charset="-79"/>
              </a:rPr>
              <a:t>qui, globalement, pose une problématique de gouvernance.</a:t>
            </a:r>
          </a:p>
          <a:p>
            <a:endParaRPr lang="fr-FR" sz="2400" dirty="0">
              <a:latin typeface="Narkisim" pitchFamily="34" charset="-79"/>
              <a:cs typeface="Narkisim" pitchFamily="34" charset="-79"/>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latin typeface="Narkisim" pitchFamily="34" charset="-79"/>
                <a:cs typeface="Narkisim" pitchFamily="34" charset="-79"/>
              </a:rPr>
              <a:t> Qu’est ce que  la gouvernance ? </a:t>
            </a:r>
            <a:endParaRPr lang="fr-FR" sz="2400" dirty="0">
              <a:latin typeface="Narkisim" pitchFamily="34" charset="-79"/>
              <a:cs typeface="Narkisim" pitchFamily="34" charset="-79"/>
            </a:endParaRPr>
          </a:p>
          <a:p>
            <a:r>
              <a:rPr lang="fr-FR" sz="2400" dirty="0" smtClean="0"/>
              <a:t> « </a:t>
            </a:r>
            <a:r>
              <a:rPr lang="fr-FR" sz="2400" dirty="0"/>
              <a:t>un processus de coordination d’acteurs, de groupes sociaux, d’institutions, pour atteindre des buts, discutés et définis collectivement. </a:t>
            </a:r>
            <a:r>
              <a:rPr lang="fr-FR" sz="2400" dirty="0" smtClean="0"/>
              <a:t>»</a:t>
            </a:r>
          </a:p>
          <a:p>
            <a:r>
              <a:rPr lang="fr-FR" sz="2400" dirty="0"/>
              <a:t>La gouvernance renvoie alors à l’ensemble d’institutions, de réseaux, de directives, de réglementations, de normes, d’usages politiques et sociaux, d’acteurs publics et privés qui contribuent à la stabilité d’une société et d’un régime politique, à son orientation, à la capacité de diriger, de fournir des services et à assurer sa légitimité . </a:t>
            </a:r>
          </a:p>
          <a:p>
            <a:endParaRPr lang="fr-FR" sz="2400" dirty="0">
              <a:latin typeface="Narkisim" pitchFamily="34" charset="-79"/>
              <a:cs typeface="Narkisim" pitchFamily="34" charset="-79"/>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latin typeface="Narkisim" pitchFamily="34" charset="-79"/>
                <a:cs typeface="Narkisim" pitchFamily="34" charset="-79"/>
              </a:rPr>
              <a:t> Qu’est ce que  la gouvernance ? </a:t>
            </a:r>
          </a:p>
          <a:p>
            <a:r>
              <a:rPr lang="fr-FR" sz="2400" dirty="0">
                <a:latin typeface="Narkisim" pitchFamily="34" charset="-79"/>
                <a:cs typeface="Narkisim" pitchFamily="34" charset="-79"/>
              </a:rPr>
              <a:t> </a:t>
            </a:r>
            <a:r>
              <a:rPr lang="fr-FR" sz="2400" dirty="0" err="1" smtClean="0">
                <a:latin typeface="Narkisim" pitchFamily="34" charset="-79"/>
                <a:cs typeface="Narkisim" pitchFamily="34" charset="-79"/>
              </a:rPr>
              <a:t>corporate</a:t>
            </a:r>
            <a:r>
              <a:rPr lang="fr-FR" sz="2400" dirty="0" smtClean="0">
                <a:latin typeface="Narkisim" pitchFamily="34" charset="-79"/>
                <a:cs typeface="Narkisim" pitchFamily="34" charset="-79"/>
              </a:rPr>
              <a:t> </a:t>
            </a:r>
            <a:r>
              <a:rPr lang="fr-FR" sz="2400" dirty="0" err="1" smtClean="0">
                <a:latin typeface="Narkisim" pitchFamily="34" charset="-79"/>
                <a:cs typeface="Narkisim" pitchFamily="34" charset="-79"/>
              </a:rPr>
              <a:t>governance</a:t>
            </a:r>
            <a:r>
              <a:rPr lang="fr-FR" sz="2400" dirty="0" smtClean="0">
                <a:latin typeface="Narkisim" pitchFamily="34" charset="-79"/>
                <a:cs typeface="Narkisim" pitchFamily="34" charset="-79"/>
              </a:rPr>
              <a:t>  : entreprises prenant en compte les intérêts des différentes parties prenantes dans un processus de management </a:t>
            </a:r>
          </a:p>
          <a:p>
            <a:r>
              <a:rPr lang="fr-FR" sz="2400" dirty="0">
                <a:latin typeface="Narkisim" pitchFamily="34" charset="-79"/>
                <a:cs typeface="Narkisim" pitchFamily="34" charset="-79"/>
              </a:rPr>
              <a:t> </a:t>
            </a:r>
            <a:r>
              <a:rPr lang="fr-FR" sz="2400" dirty="0" smtClean="0">
                <a:latin typeface="Narkisim" pitchFamily="34" charset="-79"/>
                <a:cs typeface="Narkisim" pitchFamily="34" charset="-79"/>
              </a:rPr>
              <a:t>années 1990 , la science politique , après les économistes s’est emparée du concept : gouvernance des affaires publiques  ; gouvernance locale ( mobilisation des acteurs) gouvernance globale  dans les relations internationales et plus récemment gouvernance des services publics ( implication des usagers, gestion participative, prise en compte de la diversité des acteurs) </a:t>
            </a:r>
            <a:endParaRPr lang="fr-FR" sz="2400" dirty="0">
              <a:latin typeface="Narkisim" pitchFamily="34" charset="-79"/>
              <a:cs typeface="Narkisim" pitchFamily="34" charset="-79"/>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latin typeface="Narkisim" pitchFamily="34" charset="-79"/>
                <a:cs typeface="Narkisim" pitchFamily="34" charset="-79"/>
              </a:rPr>
              <a:t> Qu’est ce que la bonne  gouvernance ? </a:t>
            </a:r>
          </a:p>
          <a:p>
            <a:pPr lvl="1"/>
            <a:r>
              <a:rPr lang="fr-FR" sz="2400" dirty="0" smtClean="0">
                <a:latin typeface="Narkisim" pitchFamily="34" charset="-79"/>
                <a:cs typeface="Narkisim" pitchFamily="34" charset="-79"/>
              </a:rPr>
              <a:t>  choix des outils les plus pertinents dans un environnement donné , la bonne gouvernance est toujours située ,</a:t>
            </a:r>
          </a:p>
          <a:p>
            <a:pPr lvl="1"/>
            <a:r>
              <a:rPr lang="fr-FR" sz="2400" dirty="0">
                <a:latin typeface="Narkisim" pitchFamily="34" charset="-79"/>
                <a:cs typeface="Narkisim" pitchFamily="34" charset="-79"/>
              </a:rPr>
              <a:t> La gouvernance est souvent évoquée </a:t>
            </a:r>
            <a:r>
              <a:rPr lang="fr-FR" sz="2400" dirty="0" smtClean="0">
                <a:latin typeface="Narkisim" pitchFamily="34" charset="-79"/>
                <a:cs typeface="Narkisim" pitchFamily="34" charset="-79"/>
              </a:rPr>
              <a:t>lorsqu’il </a:t>
            </a:r>
            <a:r>
              <a:rPr lang="fr-FR" sz="2400" dirty="0">
                <a:latin typeface="Narkisim" pitchFamily="34" charset="-79"/>
                <a:cs typeface="Narkisim" pitchFamily="34" charset="-79"/>
              </a:rPr>
              <a:t>y a un problème de performance au sein d’un système, que l’on soit en entreprise, au niveau de l’État, d’une région, d’un territoire  ou d’un service public. </a:t>
            </a:r>
            <a:endParaRPr lang="fr-FR" sz="2400" dirty="0" smtClean="0">
              <a:latin typeface="Narkisim" pitchFamily="34" charset="-79"/>
              <a:cs typeface="Narkisim" pitchFamily="34" charset="-79"/>
            </a:endParaRPr>
          </a:p>
          <a:p>
            <a:pPr lvl="1"/>
            <a:r>
              <a:rPr lang="fr-FR" sz="2400" dirty="0">
                <a:latin typeface="Narkisim" pitchFamily="34" charset="-79"/>
                <a:cs typeface="Narkisim" pitchFamily="34" charset="-79"/>
              </a:rPr>
              <a:t> </a:t>
            </a:r>
            <a:r>
              <a:rPr lang="fr-FR" sz="2400" dirty="0" smtClean="0">
                <a:latin typeface="Narkisim" pitchFamily="34" charset="-79"/>
                <a:cs typeface="Narkisim" pitchFamily="34" charset="-79"/>
              </a:rPr>
              <a:t>il n’existe pas de processus prédéfinis , cela se construit </a:t>
            </a:r>
          </a:p>
          <a:p>
            <a:pPr lvl="1">
              <a:buNone/>
            </a:pPr>
            <a:r>
              <a:rPr lang="fr-FR" sz="2400" dirty="0" smtClean="0">
                <a:latin typeface="Narkisim" pitchFamily="34" charset="-79"/>
                <a:cs typeface="Narkisim" pitchFamily="34" charset="-79"/>
              </a:rPr>
              <a:t>Par  exemple comment améliorer la performance des ODEJ ? </a:t>
            </a:r>
          </a:p>
          <a:p>
            <a:pPr lvl="1">
              <a:buNone/>
            </a:pPr>
            <a:r>
              <a:rPr lang="fr-FR" sz="2400" dirty="0" smtClean="0">
                <a:latin typeface="Narkisim" pitchFamily="34" charset="-79"/>
                <a:cs typeface="Narkisim" pitchFamily="34" charset="-79"/>
              </a:rPr>
              <a:t>Il faut identifier le problème en tenant de l’identité de chacun des offices , de  ce qui le singularise. </a:t>
            </a:r>
            <a:endParaRPr lang="fr-FR" sz="2400" dirty="0">
              <a:latin typeface="Narkisim" pitchFamily="34" charset="-79"/>
              <a:cs typeface="Narkisim" pitchFamily="34" charset="-79"/>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2400" dirty="0" smtClean="0">
                <a:latin typeface="Narkisim" pitchFamily="34" charset="-79"/>
                <a:cs typeface="Narkisim" pitchFamily="34" charset="-79"/>
              </a:rPr>
              <a:t> Qu’est ce que la bonne  gouvernance ? </a:t>
            </a:r>
          </a:p>
          <a:p>
            <a:pPr lvl="1"/>
            <a:r>
              <a:rPr lang="fr-FR" sz="2400" dirty="0" smtClean="0">
                <a:latin typeface="Narkisim" pitchFamily="34" charset="-79"/>
                <a:cs typeface="Narkisim" pitchFamily="34" charset="-79"/>
              </a:rPr>
              <a:t> Dans ce cas  : l’observateur extérieur est </a:t>
            </a:r>
            <a:r>
              <a:rPr lang="fr-FR" sz="2400" dirty="0">
                <a:latin typeface="Narkisim" pitchFamily="34" charset="-79"/>
                <a:cs typeface="Narkisim" pitchFamily="34" charset="-79"/>
              </a:rPr>
              <a:t>en </a:t>
            </a:r>
            <a:r>
              <a:rPr lang="fr-FR" sz="2400" dirty="0" smtClean="0">
                <a:latin typeface="Narkisim" pitchFamily="34" charset="-79"/>
                <a:cs typeface="Narkisim" pitchFamily="34" charset="-79"/>
              </a:rPr>
              <a:t> droit ,  </a:t>
            </a:r>
            <a:r>
              <a:rPr lang="fr-FR" sz="2400" dirty="0">
                <a:latin typeface="Narkisim" pitchFamily="34" charset="-79"/>
                <a:cs typeface="Narkisim" pitchFamily="34" charset="-79"/>
              </a:rPr>
              <a:t>à la lumière de l’approche par la gouvernance  de se poser la question suivante: </a:t>
            </a:r>
            <a:r>
              <a:rPr lang="fr-FR" sz="2400" b="1" i="1" dirty="0">
                <a:latin typeface="Narkisim" pitchFamily="34" charset="-79"/>
                <a:cs typeface="Narkisim" pitchFamily="34" charset="-79"/>
              </a:rPr>
              <a:t>«Quelle est la perception des  jeunes dans un contexte de gouvernance publique et comment peut-on évaluer le rôle de l´état ?».</a:t>
            </a:r>
            <a:r>
              <a:rPr lang="fr-FR" sz="2400" dirty="0">
                <a:latin typeface="Narkisim" pitchFamily="34" charset="-79"/>
                <a:cs typeface="Narkisim" pitchFamily="34" charset="-79"/>
              </a:rPr>
              <a:t> </a:t>
            </a:r>
            <a:endParaRPr lang="fr-FR" sz="2400" dirty="0" smtClean="0">
              <a:latin typeface="Narkisim" pitchFamily="34" charset="-79"/>
              <a:cs typeface="Narkisim" pitchFamily="34" charset="-79"/>
            </a:endParaRPr>
          </a:p>
          <a:p>
            <a:pPr lvl="1"/>
            <a:r>
              <a:rPr lang="fr-FR" sz="2400" dirty="0">
                <a:latin typeface="Narkisim" pitchFamily="34" charset="-79"/>
                <a:cs typeface="Narkisim" pitchFamily="34" charset="-79"/>
              </a:rPr>
              <a:t> </a:t>
            </a:r>
            <a:r>
              <a:rPr lang="fr-FR" sz="2400" dirty="0" smtClean="0">
                <a:latin typeface="Narkisim" pitchFamily="34" charset="-79"/>
                <a:cs typeface="Narkisim" pitchFamily="34" charset="-79"/>
              </a:rPr>
              <a:t>la bonne gouvernance va placer le jeune au cœur du processus de gouvernance</a:t>
            </a:r>
          </a:p>
          <a:p>
            <a:pPr lvl="1"/>
            <a:r>
              <a:rPr lang="fr-FR" sz="2400" dirty="0">
                <a:latin typeface="Narkisim" pitchFamily="34" charset="-79"/>
                <a:cs typeface="Narkisim" pitchFamily="34" charset="-79"/>
              </a:rPr>
              <a:t> </a:t>
            </a:r>
            <a:r>
              <a:rPr lang="fr-FR" sz="2400" dirty="0" smtClean="0">
                <a:latin typeface="Narkisim" pitchFamily="34" charset="-79"/>
                <a:cs typeface="Narkisim" pitchFamily="34" charset="-79"/>
              </a:rPr>
              <a:t> remarque  : nous n’avons de baromètre des services publics </a:t>
            </a:r>
            <a:endParaRPr lang="fr-FR" sz="2400" dirty="0">
              <a:latin typeface="Narkisim" pitchFamily="34" charset="-79"/>
              <a:cs typeface="Narkisim" pitchFamily="34" charset="-79"/>
            </a:endParaRPr>
          </a:p>
          <a:p>
            <a:pPr lvl="1"/>
            <a:endParaRPr lang="fr-FR" sz="2400" dirty="0">
              <a:latin typeface="Narkisim" pitchFamily="34" charset="-79"/>
              <a:cs typeface="Narkisim" pitchFamily="34" charset="-79"/>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just"/>
            <a:r>
              <a:rPr lang="fr-FR" sz="2400" dirty="0" smtClean="0">
                <a:latin typeface="Narkisim" pitchFamily="34" charset="-79"/>
                <a:cs typeface="Narkisim" pitchFamily="34" charset="-79"/>
              </a:rPr>
              <a:t> Qu’est ce que la bonne  gouvernance ? </a:t>
            </a:r>
          </a:p>
          <a:p>
            <a:pPr algn="just"/>
            <a:r>
              <a:rPr lang="fr-FR" sz="2400" dirty="0">
                <a:latin typeface="Narkisim" pitchFamily="34" charset="-79"/>
                <a:cs typeface="Narkisim" pitchFamily="34" charset="-79"/>
              </a:rPr>
              <a:t>Les règles de bonne gouvernance doivent donc être définies dans le cadre d’une démarche de gestion de la performance. </a:t>
            </a:r>
            <a:endParaRPr lang="fr-FR" sz="2400" dirty="0" smtClean="0">
              <a:latin typeface="Narkisim" pitchFamily="34" charset="-79"/>
              <a:cs typeface="Narkisim" pitchFamily="34" charset="-79"/>
            </a:endParaRPr>
          </a:p>
          <a:p>
            <a:pPr algn="just"/>
            <a:r>
              <a:rPr lang="fr-FR" sz="2400" dirty="0" smtClean="0">
                <a:latin typeface="Narkisim" pitchFamily="34" charset="-79"/>
                <a:cs typeface="Narkisim" pitchFamily="34" charset="-79"/>
              </a:rPr>
              <a:t>Le </a:t>
            </a:r>
            <a:r>
              <a:rPr lang="fr-FR" sz="2400" dirty="0">
                <a:latin typeface="Narkisim" pitchFamily="34" charset="-79"/>
                <a:cs typeface="Narkisim" pitchFamily="34" charset="-79"/>
              </a:rPr>
              <a:t>contrat de performance par exemple prendra en compte des objectifs  mais aussi les mécanismes pour les atteindre. </a:t>
            </a:r>
            <a:endParaRPr lang="fr-FR" sz="2400" dirty="0" smtClean="0">
              <a:latin typeface="Narkisim" pitchFamily="34" charset="-79"/>
              <a:cs typeface="Narkisim" pitchFamily="34" charset="-79"/>
            </a:endParaRPr>
          </a:p>
          <a:p>
            <a:pPr algn="just"/>
            <a:r>
              <a:rPr lang="fr-FR" sz="2400" dirty="0" smtClean="0">
                <a:latin typeface="Narkisim" pitchFamily="34" charset="-79"/>
                <a:cs typeface="Narkisim" pitchFamily="34" charset="-79"/>
              </a:rPr>
              <a:t>L’évaluation </a:t>
            </a:r>
            <a:r>
              <a:rPr lang="fr-FR" sz="2400" dirty="0">
                <a:latin typeface="Narkisim" pitchFamily="34" charset="-79"/>
                <a:cs typeface="Narkisim" pitchFamily="34" charset="-79"/>
              </a:rPr>
              <a:t>des résultats pouvant se faire avec la participation des usagers du service public. </a:t>
            </a:r>
            <a:endParaRPr lang="fr-FR" sz="2400" dirty="0" smtClean="0">
              <a:latin typeface="Narkisim" pitchFamily="34" charset="-79"/>
              <a:cs typeface="Narkisim" pitchFamily="34" charset="-79"/>
            </a:endParaRPr>
          </a:p>
          <a:p>
            <a:pPr algn="just"/>
            <a:r>
              <a:rPr lang="fr-FR" sz="2400" dirty="0"/>
              <a:t>L’article  73 de la constitution  montre la voie en disposant « </a:t>
            </a:r>
            <a:r>
              <a:rPr lang="fr-FR" sz="2400" dirty="0">
                <a:latin typeface="Eras Bold ITC" pitchFamily="34" charset="0"/>
              </a:rPr>
              <a:t> L'Etat veille à réunir les moyens institutionnels et matériels à même de développer les capacités de la jeunesse et à encourager son potentiel créatif. L’Etat encourage la jeunesse dans la participation à la vie politique. »</a:t>
            </a:r>
          </a:p>
          <a:p>
            <a:pPr algn="just"/>
            <a:endParaRPr lang="fr-FR" sz="2400" dirty="0" smtClean="0">
              <a:latin typeface="Narkisim" pitchFamily="34" charset="-79"/>
              <a:cs typeface="Narkisim" pitchFamily="34" charset="-79"/>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r>
              <a:rPr lang="fr-FR" sz="2400" dirty="0" smtClean="0">
                <a:latin typeface="Narkisim" pitchFamily="34" charset="-79"/>
                <a:cs typeface="Narkisim" pitchFamily="34" charset="-79"/>
              </a:rPr>
              <a:t> Qu’est ce que la bonne  gouvernance ? </a:t>
            </a:r>
          </a:p>
          <a:p>
            <a:pPr algn="just"/>
            <a:r>
              <a:rPr lang="fr-FR" sz="2400" dirty="0" smtClean="0">
                <a:latin typeface="Narkisim" pitchFamily="34" charset="-79"/>
                <a:cs typeface="Narkisim" pitchFamily="34" charset="-79"/>
              </a:rPr>
              <a:t> </a:t>
            </a:r>
            <a:r>
              <a:rPr lang="fr-FR" sz="2400" dirty="0"/>
              <a:t>La bonne  gouvernance appelle une  réflexion  sur l’amélioration de la qualité</a:t>
            </a:r>
            <a:r>
              <a:rPr lang="fr-FR" sz="2400" dirty="0" smtClean="0"/>
              <a:t>.</a:t>
            </a:r>
          </a:p>
          <a:p>
            <a:pPr algn="just"/>
            <a:r>
              <a:rPr lang="fr-FR" sz="2400" dirty="0" smtClean="0"/>
              <a:t>Cette </a:t>
            </a:r>
            <a:r>
              <a:rPr lang="fr-FR" sz="2400" dirty="0"/>
              <a:t>gouvernance ne doit pas reposer uniquement sur des approches institutionnelles, mais aussi en améliorant le cadre et en perfectionnant les outils de travail. </a:t>
            </a:r>
            <a:endParaRPr lang="fr-FR" sz="2400" dirty="0" smtClean="0"/>
          </a:p>
          <a:p>
            <a:pPr algn="just"/>
            <a:r>
              <a:rPr lang="fr-FR" sz="2400" dirty="0"/>
              <a:t> </a:t>
            </a:r>
            <a:r>
              <a:rPr lang="fr-FR" sz="2400" b="1" dirty="0" smtClean="0">
                <a:solidFill>
                  <a:srgbClr val="0070C0"/>
                </a:solidFill>
                <a:latin typeface="Bradley Hand ITC" pitchFamily="66" charset="0"/>
              </a:rPr>
              <a:t>La bonne gouvernance  s’appuie sur des méthodes de management  des organisations publiques </a:t>
            </a:r>
            <a:endParaRPr lang="fr-FR" sz="2400" b="1" dirty="0">
              <a:solidFill>
                <a:srgbClr val="0070C0"/>
              </a:solidFill>
              <a:latin typeface="Bradley Hand ITC" pitchFamily="66" charset="0"/>
            </a:endParaRPr>
          </a:p>
          <a:p>
            <a:pPr algn="just">
              <a:buNone/>
            </a:pPr>
            <a:endParaRPr lang="fr-FR" sz="2400" dirty="0">
              <a:latin typeface="Eras Bold ITC" pitchFamily="34" charset="0"/>
            </a:endParaRPr>
          </a:p>
          <a:p>
            <a:pPr algn="just"/>
            <a:endParaRPr lang="fr-FR" sz="2400" dirty="0" smtClean="0">
              <a:latin typeface="Narkisim" pitchFamily="34" charset="-79"/>
              <a:cs typeface="Narkisim" pitchFamily="34" charset="-79"/>
            </a:endParaRPr>
          </a:p>
        </p:txBody>
      </p:sp>
      <p:sp>
        <p:nvSpPr>
          <p:cNvPr id="4" name="Titr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fr-FR" dirty="0" smtClean="0"/>
              <a:t>La gouvernance des SP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718886D-8768-430B-A7CE-7BD6D4BE27C7}" type="datetime1">
              <a:rPr lang="fr-FR" sz="1400" smtClean="0"/>
              <a:pPr>
                <a:defRPr/>
              </a:pPr>
              <a:t>18/11/2022</a:t>
            </a:fld>
            <a:endParaRPr lang="fr-FR" sz="1400" smtClean="0"/>
          </a:p>
        </p:txBody>
      </p:sp>
      <p:sp>
        <p:nvSpPr>
          <p:cNvPr id="18435"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85CB618-8869-46B7-B99C-4914862EBD3D}" type="slidenum">
              <a:rPr lang="fr-FR" sz="1400" smtClean="0"/>
              <a:pPr>
                <a:defRPr/>
              </a:pPr>
              <a:t>4</a:t>
            </a:fld>
            <a:endParaRPr lang="fr-FR" sz="1400" smtClean="0"/>
          </a:p>
        </p:txBody>
      </p:sp>
      <p:sp>
        <p:nvSpPr>
          <p:cNvPr id="5122" name="Rectangle 2"/>
          <p:cNvSpPr>
            <a:spLocks noGrp="1" noChangeArrowheads="1"/>
          </p:cNvSpPr>
          <p:nvPr>
            <p:ph type="title" idx="4294967295"/>
          </p:nvPr>
        </p:nvSpPr>
        <p:spPr>
          <a:xfrm>
            <a:off x="0" y="227013"/>
            <a:ext cx="7477125" cy="1143000"/>
          </a:xfrm>
          <a:solidFill>
            <a:schemeClr val="accent1"/>
          </a:solidFill>
          <a:ln>
            <a:solidFill>
              <a:schemeClr val="hlink"/>
            </a:solidFill>
          </a:ln>
        </p:spPr>
        <p:txBody>
          <a:bodyPr/>
          <a:lstStyle/>
          <a:p>
            <a:pPr eaLnBrk="1" fontAlgn="auto" hangingPunct="1">
              <a:spcAft>
                <a:spcPts val="0"/>
              </a:spcAft>
              <a:defRPr/>
            </a:pPr>
            <a:r>
              <a:rPr lang="fr-FR">
                <a:solidFill>
                  <a:srgbClr val="CC3300"/>
                </a:solidFill>
                <a:effectLst>
                  <a:outerShdw blurRad="38100" dist="38100" dir="2700000" algn="tl">
                    <a:srgbClr val="000000"/>
                  </a:outerShdw>
                </a:effectLst>
              </a:rPr>
              <a:t>PROGRAMME</a:t>
            </a:r>
            <a:r>
              <a:rPr lang="fr-FR"/>
              <a:t> </a:t>
            </a:r>
          </a:p>
        </p:txBody>
      </p:sp>
      <p:sp>
        <p:nvSpPr>
          <p:cNvPr id="14341" name="Rectangle 3"/>
          <p:cNvSpPr>
            <a:spLocks noGrp="1" noChangeArrowheads="1"/>
          </p:cNvSpPr>
          <p:nvPr>
            <p:ph type="body" idx="4294967295"/>
          </p:nvPr>
        </p:nvSpPr>
        <p:spPr>
          <a:xfrm>
            <a:off x="500034" y="1598613"/>
            <a:ext cx="6886604" cy="4497387"/>
          </a:xfrm>
        </p:spPr>
        <p:txBody>
          <a:bodyPr>
            <a:normAutofit fontScale="92500" lnSpcReduction="10000"/>
          </a:bodyPr>
          <a:lstStyle/>
          <a:p>
            <a:pPr marL="609600" indent="-609600" eaLnBrk="1" hangingPunct="1">
              <a:lnSpc>
                <a:spcPct val="90000"/>
              </a:lnSpc>
              <a:buFontTx/>
              <a:buAutoNum type="arabicPeriod"/>
            </a:pPr>
            <a:r>
              <a:rPr lang="fr-FR" dirty="0" smtClean="0">
                <a:latin typeface="Narkisim" pitchFamily="34" charset="-79"/>
                <a:cs typeface="Narkisim" pitchFamily="34" charset="-79"/>
              </a:rPr>
              <a:t>Définition des concepts et du périmètre des services publics </a:t>
            </a:r>
          </a:p>
          <a:p>
            <a:pPr marL="609600" indent="-609600" eaLnBrk="1" hangingPunct="1">
              <a:lnSpc>
                <a:spcPct val="90000"/>
              </a:lnSpc>
              <a:buFontTx/>
              <a:buAutoNum type="arabicPeriod"/>
            </a:pPr>
            <a:r>
              <a:rPr lang="fr-FR" dirty="0" smtClean="0">
                <a:latin typeface="Narkisim" pitchFamily="34" charset="-79"/>
                <a:cs typeface="Narkisim" pitchFamily="34" charset="-79"/>
              </a:rPr>
              <a:t> La gouvernance des services publics </a:t>
            </a:r>
          </a:p>
          <a:p>
            <a:pPr marL="609600" indent="-609600" eaLnBrk="1" hangingPunct="1">
              <a:lnSpc>
                <a:spcPct val="90000"/>
              </a:lnSpc>
              <a:buFontTx/>
              <a:buAutoNum type="arabicPeriod"/>
            </a:pPr>
            <a:r>
              <a:rPr lang="fr-FR" dirty="0" smtClean="0">
                <a:latin typeface="Narkisim" pitchFamily="34" charset="-79"/>
                <a:cs typeface="Narkisim" pitchFamily="34" charset="-79"/>
              </a:rPr>
              <a:t>Des outils de management des SP </a:t>
            </a:r>
            <a:endParaRPr lang="fr-FR" dirty="0" smtClean="0">
              <a:latin typeface="Narkisim" pitchFamily="34" charset="-79"/>
              <a:cs typeface="Narkisim" pitchFamily="34" charset="-79"/>
            </a:endParaRPr>
          </a:p>
          <a:p>
            <a:pPr marL="609600" indent="-609600" eaLnBrk="1" hangingPunct="1">
              <a:lnSpc>
                <a:spcPct val="90000"/>
              </a:lnSpc>
              <a:buFontTx/>
              <a:buAutoNum type="arabicPeriod"/>
            </a:pPr>
            <a:r>
              <a:rPr lang="fr-FR" dirty="0" smtClean="0">
                <a:latin typeface="Narkisim" pitchFamily="34" charset="-79"/>
                <a:cs typeface="Narkisim" pitchFamily="34" charset="-79"/>
              </a:rPr>
              <a:t>La légalité comme fondement de la gestion  </a:t>
            </a:r>
            <a:endParaRPr lang="fr-FR" dirty="0" smtClean="0">
              <a:latin typeface="Narkisim" pitchFamily="34" charset="-79"/>
              <a:cs typeface="Narkisim" pitchFamily="34" charset="-79"/>
            </a:endParaRPr>
          </a:p>
          <a:p>
            <a:pPr marL="609600" indent="-609600" eaLnBrk="1" hangingPunct="1">
              <a:lnSpc>
                <a:spcPct val="90000"/>
              </a:lnSpc>
              <a:buFontTx/>
              <a:buAutoNum type="arabicPeriod"/>
            </a:pPr>
            <a:r>
              <a:rPr lang="fr-FR" dirty="0" smtClean="0">
                <a:latin typeface="Narkisim" pitchFamily="34" charset="-79"/>
                <a:cs typeface="Narkisim" pitchFamily="34" charset="-79"/>
              </a:rPr>
              <a:t> L’éthique </a:t>
            </a:r>
            <a:r>
              <a:rPr lang="fr-FR" dirty="0" smtClean="0">
                <a:latin typeface="Narkisim" pitchFamily="34" charset="-79"/>
                <a:cs typeface="Narkisim" pitchFamily="34" charset="-79"/>
              </a:rPr>
              <a:t>et le service public </a:t>
            </a:r>
          </a:p>
          <a:p>
            <a:pPr marL="609600" indent="-609600" eaLnBrk="1" hangingPunct="1">
              <a:lnSpc>
                <a:spcPct val="90000"/>
              </a:lnSpc>
              <a:buFontTx/>
              <a:buAutoNum type="arabicPeriod"/>
            </a:pPr>
            <a:r>
              <a:rPr lang="fr-FR" dirty="0" smtClean="0">
                <a:latin typeface="Narkisim" pitchFamily="34" charset="-79"/>
                <a:cs typeface="Narkisim" pitchFamily="34" charset="-79"/>
              </a:rPr>
              <a:t>Conclusion </a:t>
            </a:r>
          </a:p>
          <a:p>
            <a:pPr marL="609600" indent="-609600" eaLnBrk="1" hangingPunct="1">
              <a:lnSpc>
                <a:spcPct val="90000"/>
              </a:lnSpc>
              <a:buFontTx/>
              <a:buNone/>
            </a:pPr>
            <a:r>
              <a:rPr lang="fr-FR" dirty="0" smtClean="0">
                <a:latin typeface="Narkisim" pitchFamily="34" charset="-79"/>
                <a:cs typeface="Narkisim" pitchFamily="34" charset="-79"/>
              </a:rPr>
              <a:t/>
            </a:r>
            <a:br>
              <a:rPr lang="fr-FR" dirty="0" smtClean="0">
                <a:latin typeface="Narkisim" pitchFamily="34" charset="-79"/>
                <a:cs typeface="Narkisim" pitchFamily="34" charset="-79"/>
              </a:rPr>
            </a:br>
            <a:endParaRPr lang="fr-FR" dirty="0" smtClean="0">
              <a:latin typeface="Narkisim" pitchFamily="34" charset="-79"/>
              <a:cs typeface="Narkisim" pitchFamily="34" charset="-79"/>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5"/>
          <p:cNvSpPr txBox="1">
            <a:spLocks noChangeArrowheads="1"/>
          </p:cNvSpPr>
          <p:nvPr/>
        </p:nvSpPr>
        <p:spPr bwMode="auto">
          <a:xfrm>
            <a:off x="539750" y="620713"/>
            <a:ext cx="8208963" cy="457200"/>
          </a:xfrm>
          <a:prstGeom prst="rect">
            <a:avLst/>
          </a:prstGeom>
          <a:solidFill>
            <a:schemeClr val="accent1"/>
          </a:solidFill>
          <a:ln w="9525">
            <a:noFill/>
            <a:miter lim="800000"/>
            <a:headEnd/>
            <a:tailEnd/>
          </a:ln>
        </p:spPr>
        <p:txBody>
          <a:bodyPr>
            <a:spAutoFit/>
          </a:bodyPr>
          <a:lstStyle/>
          <a:p>
            <a:pPr algn="ctr">
              <a:spcBef>
                <a:spcPct val="50000"/>
              </a:spcBef>
            </a:pPr>
            <a:r>
              <a:rPr lang="fr-FR" sz="2400" b="1">
                <a:latin typeface="Algerian" pitchFamily="82" charset="0"/>
              </a:rPr>
              <a:t>LA NOTION DE SERVICE PUBLIC ET EVOLUTION  </a:t>
            </a:r>
          </a:p>
        </p:txBody>
      </p:sp>
      <p:sp>
        <p:nvSpPr>
          <p:cNvPr id="35844" name="Text Box 6"/>
          <p:cNvSpPr txBox="1">
            <a:spLocks noChangeArrowheads="1"/>
          </p:cNvSpPr>
          <p:nvPr/>
        </p:nvSpPr>
        <p:spPr bwMode="auto">
          <a:xfrm>
            <a:off x="642910" y="5000636"/>
            <a:ext cx="8280400" cy="457200"/>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a:spAutoFit/>
          </a:bodyPr>
          <a:lstStyle/>
          <a:p>
            <a:pPr algn="ctr">
              <a:spcBef>
                <a:spcPct val="50000"/>
              </a:spcBef>
            </a:pPr>
            <a:r>
              <a:rPr lang="fr-FR" sz="2400" dirty="0">
                <a:solidFill>
                  <a:srgbClr val="FF0000"/>
                </a:solidFill>
              </a:rPr>
              <a:t> </a:t>
            </a:r>
            <a:r>
              <a:rPr lang="fr-FR" sz="2400" dirty="0" smtClean="0">
                <a:solidFill>
                  <a:srgbClr val="FF0000"/>
                </a:solidFill>
              </a:rPr>
              <a:t>MODERNISATION DES  SP </a:t>
            </a:r>
            <a:endParaRPr lang="fr-FR" dirty="0">
              <a:solidFill>
                <a:srgbClr val="FF0000"/>
              </a:solidFill>
            </a:endParaRPr>
          </a:p>
        </p:txBody>
      </p:sp>
      <p:sp>
        <p:nvSpPr>
          <p:cNvPr id="39941" name="Espace réservé de la date 4"/>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09A8F6E-6FF1-4197-8060-3CA93CC916CB}" type="datetime1">
              <a:rPr lang="fr-FR" sz="1400" smtClean="0"/>
              <a:pPr>
                <a:defRPr/>
              </a:pPr>
              <a:t>19/11/2022</a:t>
            </a:fld>
            <a:endParaRPr lang="fr-FR" sz="1400" smtClean="0"/>
          </a:p>
        </p:txBody>
      </p:sp>
      <p:sp>
        <p:nvSpPr>
          <p:cNvPr id="39942" name="Espace réservé du numéro de diapositive 5"/>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0A11AF24-4400-4724-B265-6DA1C93928E2}" type="slidenum">
              <a:rPr lang="fr-FR" sz="1400" smtClean="0"/>
              <a:pPr>
                <a:defRPr/>
              </a:pPr>
              <a:t>40</a:t>
            </a:fld>
            <a:endParaRPr lang="fr-FR" sz="1400" smtClean="0"/>
          </a:p>
        </p:txBody>
      </p:sp>
      <p:pic>
        <p:nvPicPr>
          <p:cNvPr id="7" name="Picture 1" descr="C:\Users\acer\Desktop\téléchargement.jpg"/>
          <p:cNvPicPr>
            <a:picLocks noChangeAspect="1" noChangeArrowheads="1"/>
          </p:cNvPicPr>
          <p:nvPr/>
        </p:nvPicPr>
        <p:blipFill>
          <a:blip r:embed="rId2"/>
          <a:srcRect/>
          <a:stretch>
            <a:fillRect/>
          </a:stretch>
        </p:blipFill>
        <p:spPr bwMode="auto">
          <a:xfrm>
            <a:off x="2428860" y="2071678"/>
            <a:ext cx="3500442" cy="2286016"/>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9BA9A171-F9B0-46EE-A67A-334D54BD3B0A}" type="slidenum">
              <a:rPr lang="fr-FR" sz="1400">
                <a:solidFill>
                  <a:srgbClr val="FFFFFF"/>
                </a:solidFill>
                <a:latin typeface="+mj-lt"/>
                <a:ea typeface="+mj-ea"/>
                <a:cs typeface="+mj-cs"/>
              </a:rPr>
              <a:pPr algn="ctr" fontAlgn="auto">
                <a:spcBef>
                  <a:spcPts val="0"/>
                </a:spcBef>
                <a:spcAft>
                  <a:spcPts val="0"/>
                </a:spcAft>
                <a:defRPr/>
              </a:pPr>
              <a:t>41</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82951" name="ZoneTexte 10"/>
          <p:cNvSpPr txBox="1">
            <a:spLocks noChangeArrowheads="1"/>
          </p:cNvSpPr>
          <p:nvPr/>
        </p:nvSpPr>
        <p:spPr bwMode="auto">
          <a:xfrm>
            <a:off x="395288" y="3571876"/>
            <a:ext cx="8569325" cy="1200329"/>
          </a:xfrm>
          <a:prstGeom prst="rect">
            <a:avLst/>
          </a:prstGeom>
          <a:noFill/>
          <a:ln w="9525">
            <a:noFill/>
            <a:miter lim="800000"/>
            <a:headEnd/>
            <a:tailEnd/>
          </a:ln>
        </p:spPr>
        <p:txBody>
          <a:bodyPr wrap="square">
            <a:spAutoFit/>
          </a:bodyPr>
          <a:lstStyle/>
          <a:p>
            <a:r>
              <a:rPr lang="fr-FR" sz="2400" dirty="0" smtClean="0">
                <a:latin typeface="Narkisim" pitchFamily="34" charset="-79"/>
                <a:cs typeface="Narkisim" pitchFamily="34" charset="-79"/>
              </a:rPr>
              <a:t>C’est </a:t>
            </a:r>
            <a:r>
              <a:rPr lang="fr-FR" sz="2400" dirty="0">
                <a:latin typeface="Narkisim" pitchFamily="34" charset="-79"/>
                <a:cs typeface="Narkisim" pitchFamily="34" charset="-79"/>
              </a:rPr>
              <a:t>la lancinante question posée depuis une trentaine d’années pour exprimer cette vision néo libérale qui considère que l’Etat est un mauvais gestionnaire. </a:t>
            </a:r>
          </a:p>
        </p:txBody>
      </p:sp>
      <p:sp>
        <p:nvSpPr>
          <p:cNvPr id="87048" name="Espace réservé de la date 9"/>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11D56D9-7843-4190-B3B1-25453737821B}" type="datetime1">
              <a:rPr lang="fr-FR" sz="1400" smtClean="0"/>
              <a:pPr>
                <a:defRPr/>
              </a:pPr>
              <a:t>19/11/2022</a:t>
            </a:fld>
            <a:endParaRPr lang="fr-FR" sz="1400" smtClean="0"/>
          </a:p>
        </p:txBody>
      </p:sp>
      <p:sp>
        <p:nvSpPr>
          <p:cNvPr id="87049" name="Espace réservé du numéro de diapositive 11"/>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1B36331-C1D8-4B20-8D8A-499B4359B01F}" type="slidenum">
              <a:rPr lang="fr-FR" sz="1400" smtClean="0"/>
              <a:pPr>
                <a:defRPr/>
              </a:pPr>
              <a:t>41</a:t>
            </a:fld>
            <a:endParaRPr lang="fr-FR" sz="1400" smtClean="0"/>
          </a:p>
        </p:txBody>
      </p:sp>
      <p:sp>
        <p:nvSpPr>
          <p:cNvPr id="10"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
        <p:nvSpPr>
          <p:cNvPr id="11" name="ZoneTexte 10"/>
          <p:cNvSpPr txBox="1"/>
          <p:nvPr/>
        </p:nvSpPr>
        <p:spPr>
          <a:xfrm>
            <a:off x="500034" y="1857364"/>
            <a:ext cx="8215370" cy="523220"/>
          </a:xfrm>
          <a:prstGeom prst="rect">
            <a:avLst/>
          </a:prstGeom>
          <a:noFill/>
        </p:spPr>
        <p:txBody>
          <a:bodyPr wrap="square" rtlCol="0">
            <a:spAutoFit/>
          </a:bodyPr>
          <a:lstStyle/>
          <a:p>
            <a:r>
              <a:rPr lang="fr-FR" sz="2800" dirty="0" smtClean="0">
                <a:latin typeface="Narkisim" pitchFamily="34" charset="-79"/>
                <a:cs typeface="Narkisim" pitchFamily="34" charset="-79"/>
              </a:rPr>
              <a:t>Moderniser  : est- ce  privatiser  la gestion? </a:t>
            </a:r>
            <a:endParaRPr lang="fr-FR" sz="2800" dirty="0">
              <a:latin typeface="Narkisim" pitchFamily="34" charset="-79"/>
              <a:cs typeface="Narkisim" pitchFamily="34" charset="-79"/>
            </a:endParaRPr>
          </a:p>
        </p:txBody>
      </p:sp>
      <p:sp>
        <p:nvSpPr>
          <p:cNvPr id="12" name="ZoneTexte 11"/>
          <p:cNvSpPr txBox="1"/>
          <p:nvPr/>
        </p:nvSpPr>
        <p:spPr>
          <a:xfrm>
            <a:off x="500034" y="2500306"/>
            <a:ext cx="8215370" cy="830997"/>
          </a:xfrm>
          <a:prstGeom prst="rect">
            <a:avLst/>
          </a:prstGeom>
          <a:noFill/>
        </p:spPr>
        <p:txBody>
          <a:bodyPr wrap="square" rtlCol="0">
            <a:spAutoFit/>
          </a:bodyPr>
          <a:lstStyle/>
          <a:p>
            <a:r>
              <a:rPr lang="fr-FR" sz="2400" b="1" dirty="0" smtClean="0">
                <a:latin typeface="Narkisim" pitchFamily="34" charset="-79"/>
                <a:cs typeface="Narkisim" pitchFamily="34" charset="-79"/>
              </a:rPr>
              <a:t>Mais, peut – on gérer un service public comme une entreprise ?</a:t>
            </a:r>
          </a:p>
          <a:p>
            <a:endParaRPr lang="fr-FR" sz="2400" dirty="0">
              <a:latin typeface="Narkisim" pitchFamily="34" charset="-79"/>
              <a:cs typeface="Narkisim" pitchFamily="34" charset="-79"/>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9BA9A171-F9B0-46EE-A67A-334D54BD3B0A}" type="slidenum">
              <a:rPr lang="fr-FR" sz="1400">
                <a:solidFill>
                  <a:srgbClr val="FFFFFF"/>
                </a:solidFill>
                <a:latin typeface="+mj-lt"/>
                <a:ea typeface="+mj-ea"/>
                <a:cs typeface="+mj-cs"/>
              </a:rPr>
              <a:pPr algn="ctr" fontAlgn="auto">
                <a:spcBef>
                  <a:spcPts val="0"/>
                </a:spcBef>
                <a:spcAft>
                  <a:spcPts val="0"/>
                </a:spcAft>
                <a:defRPr/>
              </a:pPr>
              <a:t>42</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87048" name="Espace réservé de la date 9"/>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11D56D9-7843-4190-B3B1-25453737821B}" type="datetime1">
              <a:rPr lang="fr-FR" sz="1400" smtClean="0"/>
              <a:pPr>
                <a:defRPr/>
              </a:pPr>
              <a:t>19/11/2022</a:t>
            </a:fld>
            <a:endParaRPr lang="fr-FR" sz="1400" smtClean="0"/>
          </a:p>
        </p:txBody>
      </p:sp>
      <p:sp>
        <p:nvSpPr>
          <p:cNvPr id="87049" name="Espace réservé du numéro de diapositive 11"/>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1B36331-C1D8-4B20-8D8A-499B4359B01F}" type="slidenum">
              <a:rPr lang="fr-FR" sz="1400" smtClean="0"/>
              <a:pPr>
                <a:defRPr/>
              </a:pPr>
              <a:t>42</a:t>
            </a:fld>
            <a:endParaRPr lang="fr-FR" sz="1400" smtClean="0"/>
          </a:p>
        </p:txBody>
      </p:sp>
      <p:sp>
        <p:nvSpPr>
          <p:cNvPr id="10"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
        <p:nvSpPr>
          <p:cNvPr id="11" name="ZoneTexte 10"/>
          <p:cNvSpPr txBox="1"/>
          <p:nvPr/>
        </p:nvSpPr>
        <p:spPr>
          <a:xfrm>
            <a:off x="500034" y="1857364"/>
            <a:ext cx="8358246" cy="2677656"/>
          </a:xfrm>
          <a:prstGeom prst="rect">
            <a:avLst/>
          </a:prstGeom>
          <a:noFill/>
        </p:spPr>
        <p:txBody>
          <a:bodyPr wrap="square" rtlCol="0">
            <a:spAutoFit/>
          </a:bodyPr>
          <a:lstStyle/>
          <a:p>
            <a:r>
              <a:rPr lang="fr-FR" sz="2800" b="1" dirty="0" smtClean="0"/>
              <a:t>Mais, face à la résistance des usagers, le service public va se définir en référence aux notions d’administration et d’entreprise </a:t>
            </a:r>
          </a:p>
          <a:p>
            <a:pPr>
              <a:buFontTx/>
              <a:buBlip>
                <a:blip r:embed="rId2"/>
              </a:buBlip>
            </a:pPr>
            <a:r>
              <a:rPr lang="fr-FR" sz="2800" dirty="0" smtClean="0"/>
              <a:t>     Le service va se définir  </a:t>
            </a:r>
          </a:p>
          <a:p>
            <a:pPr lvl="1">
              <a:buFontTx/>
              <a:buBlip>
                <a:blip r:embed="rId2"/>
              </a:buBlip>
            </a:pPr>
            <a:r>
              <a:rPr lang="fr-FR" sz="2800" dirty="0" smtClean="0"/>
              <a:t>Par rapport à l’entreprise </a:t>
            </a:r>
          </a:p>
          <a:p>
            <a:pPr lvl="1">
              <a:buFontTx/>
              <a:buBlip>
                <a:blip r:embed="rId2"/>
              </a:buBlip>
            </a:pPr>
            <a:r>
              <a:rPr lang="fr-FR" sz="2800" dirty="0" smtClean="0"/>
              <a:t>Par rapport à ses finalités </a:t>
            </a:r>
            <a:endParaRPr lang="fr-FR"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DDAF19CE-25F5-42ED-A8B2-354A31BFC887}" type="slidenum">
              <a:rPr lang="fr-FR" sz="1400">
                <a:solidFill>
                  <a:srgbClr val="FFFFFF"/>
                </a:solidFill>
                <a:latin typeface="+mj-lt"/>
                <a:ea typeface="+mj-ea"/>
                <a:cs typeface="+mj-cs"/>
              </a:rPr>
              <a:pPr algn="ctr" fontAlgn="auto">
                <a:spcBef>
                  <a:spcPts val="0"/>
                </a:spcBef>
                <a:spcAft>
                  <a:spcPts val="0"/>
                </a:spcAft>
                <a:defRPr/>
              </a:pPr>
              <a:t>43</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83975" name="ZoneTexte 10"/>
          <p:cNvSpPr txBox="1">
            <a:spLocks noChangeArrowheads="1"/>
          </p:cNvSpPr>
          <p:nvPr/>
        </p:nvSpPr>
        <p:spPr bwMode="auto">
          <a:xfrm>
            <a:off x="395288" y="1916113"/>
            <a:ext cx="8569325" cy="4524375"/>
          </a:xfrm>
          <a:prstGeom prst="rect">
            <a:avLst/>
          </a:prstGeom>
          <a:noFill/>
          <a:ln w="9525">
            <a:noFill/>
            <a:miter lim="800000"/>
            <a:headEnd/>
            <a:tailEnd/>
          </a:ln>
        </p:spPr>
        <p:txBody>
          <a:bodyPr>
            <a:spAutoFit/>
          </a:bodyPr>
          <a:lstStyle/>
          <a:p>
            <a:r>
              <a:rPr lang="fr-FR" sz="2400" dirty="0"/>
              <a:t>De nouvelles distinctions apparaissent entre :</a:t>
            </a:r>
          </a:p>
          <a:p>
            <a:pPr>
              <a:buFontTx/>
              <a:buBlip>
                <a:blip r:embed="rId2"/>
              </a:buBlip>
            </a:pPr>
            <a:r>
              <a:rPr lang="fr-FR" sz="2400" dirty="0"/>
              <a:t>administration </a:t>
            </a:r>
            <a:r>
              <a:rPr lang="fr-FR" sz="2400" dirty="0" err="1"/>
              <a:t>administrante</a:t>
            </a:r>
            <a:r>
              <a:rPr lang="fr-FR" sz="2400" dirty="0"/>
              <a:t> et prescriptive</a:t>
            </a:r>
          </a:p>
          <a:p>
            <a:pPr>
              <a:buFontTx/>
              <a:buBlip>
                <a:blip r:embed="rId2"/>
              </a:buBlip>
            </a:pPr>
            <a:r>
              <a:rPr lang="fr-FR" sz="2400" dirty="0"/>
              <a:t>administration de service et </a:t>
            </a:r>
            <a:r>
              <a:rPr lang="fr-FR" sz="2400" dirty="0" err="1"/>
              <a:t>prestatrice</a:t>
            </a:r>
            <a:r>
              <a:rPr lang="fr-FR" sz="2400" dirty="0"/>
              <a:t> </a:t>
            </a:r>
          </a:p>
          <a:p>
            <a:endParaRPr lang="fr-FR" sz="2400" dirty="0"/>
          </a:p>
          <a:p>
            <a:r>
              <a:rPr lang="fr-FR" sz="2400" dirty="0"/>
              <a:t>Cette distinction entre gouvernement, administration </a:t>
            </a:r>
            <a:r>
              <a:rPr lang="fr-FR" sz="2400" dirty="0" err="1"/>
              <a:t>administrante</a:t>
            </a:r>
            <a:r>
              <a:rPr lang="fr-FR" sz="2400" dirty="0"/>
              <a:t> et prescriptive, administration de service et </a:t>
            </a:r>
            <a:r>
              <a:rPr lang="fr-FR" sz="2400" dirty="0" err="1"/>
              <a:t>prestatrice</a:t>
            </a:r>
            <a:r>
              <a:rPr lang="fr-FR" sz="2400" dirty="0"/>
              <a:t>  se retrouve (toutes choses égales par ailleurs) au niveau local, en particulier chaque fois qu'à ce niveau, on est confronté à une certaine complexité, par exemple dans la gestion des villes d'une certaine importance. </a:t>
            </a:r>
            <a:endParaRPr lang="fr-FR" sz="2400" dirty="0" smtClean="0"/>
          </a:p>
          <a:p>
            <a:r>
              <a:rPr lang="fr-FR" sz="2400" dirty="0" smtClean="0"/>
              <a:t>L’administration </a:t>
            </a:r>
            <a:r>
              <a:rPr lang="fr-FR" sz="2400" dirty="0"/>
              <a:t>joue ces deux rôles à la fois.</a:t>
            </a:r>
          </a:p>
          <a:p>
            <a:endParaRPr lang="fr-FR" sz="2400" dirty="0"/>
          </a:p>
        </p:txBody>
      </p:sp>
      <p:sp>
        <p:nvSpPr>
          <p:cNvPr id="88072" name="Espace réservé de la date 9"/>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D4AE6759-5B04-464A-9BE6-861D4B3B139F}" type="datetime1">
              <a:rPr lang="fr-FR" sz="1400" smtClean="0"/>
              <a:pPr>
                <a:defRPr/>
              </a:pPr>
              <a:t>19/11/2022</a:t>
            </a:fld>
            <a:endParaRPr lang="fr-FR" sz="1400" smtClean="0"/>
          </a:p>
        </p:txBody>
      </p:sp>
      <p:sp>
        <p:nvSpPr>
          <p:cNvPr id="88073" name="Espace réservé du numéro de diapositive 11"/>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45DC51A4-C7BA-46F5-92B3-419D73901ED5}" type="slidenum">
              <a:rPr lang="fr-FR" sz="1400" smtClean="0"/>
              <a:pPr>
                <a:defRPr/>
              </a:pPr>
              <a:t>43</a:t>
            </a:fld>
            <a:endParaRPr lang="fr-FR" sz="1400" smtClean="0"/>
          </a:p>
        </p:txBody>
      </p:sp>
      <p:sp>
        <p:nvSpPr>
          <p:cNvPr id="10"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FA415FBE-FBF3-4B93-85F1-FB816CC218E8}" type="slidenum">
              <a:rPr lang="fr-FR" sz="1400">
                <a:solidFill>
                  <a:srgbClr val="FFFFFF"/>
                </a:solidFill>
                <a:latin typeface="+mj-lt"/>
                <a:ea typeface="+mj-ea"/>
                <a:cs typeface="+mj-cs"/>
              </a:rPr>
              <a:pPr algn="ctr" fontAlgn="auto">
                <a:spcBef>
                  <a:spcPts val="0"/>
                </a:spcBef>
                <a:spcAft>
                  <a:spcPts val="0"/>
                </a:spcAft>
                <a:defRPr/>
              </a:pPr>
              <a:t>44</a:t>
            </a:fld>
            <a:endParaRPr lang="fr-FR" sz="1400">
              <a:solidFill>
                <a:srgbClr val="FFFFFF"/>
              </a:solidFill>
              <a:latin typeface="+mj-lt"/>
              <a:ea typeface="+mj-ea"/>
              <a:cs typeface="+mj-cs"/>
            </a:endParaRP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84998" name="ZoneTexte 10"/>
          <p:cNvSpPr txBox="1">
            <a:spLocks noChangeArrowheads="1"/>
          </p:cNvSpPr>
          <p:nvPr/>
        </p:nvSpPr>
        <p:spPr bwMode="auto">
          <a:xfrm>
            <a:off x="395288" y="1916113"/>
            <a:ext cx="8569325" cy="4032250"/>
          </a:xfrm>
          <a:prstGeom prst="rect">
            <a:avLst/>
          </a:prstGeom>
          <a:noFill/>
          <a:ln w="9525">
            <a:noFill/>
            <a:miter lim="800000"/>
            <a:headEnd/>
            <a:tailEnd/>
          </a:ln>
        </p:spPr>
        <p:txBody>
          <a:bodyPr>
            <a:spAutoFit/>
          </a:bodyPr>
          <a:lstStyle/>
          <a:p>
            <a:pPr>
              <a:buFontTx/>
              <a:buBlip>
                <a:blip r:embed="rId2"/>
              </a:buBlip>
            </a:pPr>
            <a:r>
              <a:rPr lang="fr-FR" sz="2400"/>
              <a:t> </a:t>
            </a:r>
            <a:r>
              <a:rPr lang="fr-FR" sz="2000"/>
              <a:t>Cette  vision n’est pas neutre car face à une administration de prestation   les usagers peuvent rappeler à l’ordre le service, s’impliquer dans sa gestion, se définir comme objet du service, donc acquérir des droits. </a:t>
            </a:r>
          </a:p>
          <a:p>
            <a:pPr>
              <a:buFontTx/>
              <a:buBlip>
                <a:blip r:embed="rId2"/>
              </a:buBlip>
            </a:pPr>
            <a:r>
              <a:rPr lang="fr-FR" sz="2000"/>
              <a:t>Ce que les administrés des administrations régaliennes (comme les administrations fiscales) n’ont pas: là, le seul recours est de légalité. </a:t>
            </a:r>
          </a:p>
          <a:p>
            <a:pPr>
              <a:buFontTx/>
              <a:buBlip>
                <a:blip r:embed="rId2"/>
              </a:buBlip>
            </a:pPr>
            <a:r>
              <a:rPr lang="fr-FR" sz="2000"/>
              <a:t>Alors que l’usager du service public peut protester s’il s’estime mal servi: sa réclamation n’est pas juridique mais plutôt politique. Le service a passé contrat avec lui.</a:t>
            </a:r>
          </a:p>
          <a:p>
            <a:pPr>
              <a:buFontTx/>
              <a:buBlip>
                <a:blip r:embed="rId2"/>
              </a:buBlip>
            </a:pPr>
            <a:r>
              <a:rPr lang="fr-FR" sz="2000"/>
              <a:t> L’école par exemple est à la frontière entre l’administratif régalien classique et le «service public».  </a:t>
            </a:r>
          </a:p>
          <a:p>
            <a:endParaRPr lang="fr-FR" sz="2400"/>
          </a:p>
        </p:txBody>
      </p:sp>
      <p:sp>
        <p:nvSpPr>
          <p:cNvPr id="89095" name="Espace réservé de la date 9"/>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65C475E-B87D-41AE-B5B3-BB8EE70B1E0B}" type="datetime1">
              <a:rPr lang="fr-FR" sz="1400" smtClean="0"/>
              <a:pPr>
                <a:defRPr/>
              </a:pPr>
              <a:t>19/11/2022</a:t>
            </a:fld>
            <a:endParaRPr lang="fr-FR" sz="1400" smtClean="0"/>
          </a:p>
        </p:txBody>
      </p:sp>
      <p:sp>
        <p:nvSpPr>
          <p:cNvPr id="89096" name="Espace réservé du numéro de diapositive 11"/>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A48204E-DFDB-4D49-B83A-76942539165A}" type="slidenum">
              <a:rPr lang="fr-FR" sz="1400" smtClean="0"/>
              <a:pPr>
                <a:defRPr/>
              </a:pPr>
              <a:t>44</a:t>
            </a:fld>
            <a:endParaRPr lang="fr-FR" sz="1400" smtClean="0"/>
          </a:p>
        </p:txBody>
      </p:sp>
      <p:sp>
        <p:nvSpPr>
          <p:cNvPr id="10"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E2876D71-459A-4FAF-A672-76A11948D933}" type="slidenum">
              <a:rPr lang="fr-FR" sz="1400">
                <a:solidFill>
                  <a:srgbClr val="FFFFFF"/>
                </a:solidFill>
                <a:latin typeface="+mj-lt"/>
                <a:ea typeface="+mj-ea"/>
                <a:cs typeface="+mj-cs"/>
              </a:rPr>
              <a:pPr algn="ctr" fontAlgn="auto">
                <a:spcBef>
                  <a:spcPts val="0"/>
                </a:spcBef>
                <a:spcAft>
                  <a:spcPts val="0"/>
                </a:spcAft>
                <a:defRPr/>
              </a:pPr>
              <a:t>45</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81927" name="ZoneTexte 10"/>
          <p:cNvSpPr txBox="1">
            <a:spLocks noChangeArrowheads="1"/>
          </p:cNvSpPr>
          <p:nvPr/>
        </p:nvSpPr>
        <p:spPr bwMode="auto">
          <a:xfrm>
            <a:off x="468313" y="2852738"/>
            <a:ext cx="8351837" cy="3448050"/>
          </a:xfrm>
          <a:prstGeom prst="rect">
            <a:avLst/>
          </a:prstGeom>
          <a:noFill/>
          <a:ln w="9525">
            <a:noFill/>
            <a:miter lim="800000"/>
            <a:headEnd/>
            <a:tailEnd/>
          </a:ln>
        </p:spPr>
        <p:txBody>
          <a:bodyPr>
            <a:spAutoFit/>
          </a:bodyPr>
          <a:lstStyle/>
          <a:p>
            <a:r>
              <a:rPr lang="fr-FR" sz="2000" b="1" i="1" u="sng"/>
              <a:t>La modernisation relationnelle</a:t>
            </a:r>
            <a:r>
              <a:rPr lang="fr-FR" sz="2000" b="1" i="1"/>
              <a:t> qui postule</a:t>
            </a:r>
            <a:r>
              <a:rPr lang="fr-FR" b="1" i="1"/>
              <a:t> :</a:t>
            </a:r>
            <a:endParaRPr lang="fr-FR"/>
          </a:p>
          <a:p>
            <a:r>
              <a:rPr lang="fr-FR" b="1"/>
              <a:t> </a:t>
            </a:r>
            <a:endParaRPr lang="fr-FR"/>
          </a:p>
          <a:p>
            <a:pPr>
              <a:buFontTx/>
              <a:buBlip>
                <a:blip r:embed="rId2"/>
              </a:buBlip>
            </a:pPr>
            <a:r>
              <a:rPr lang="fr-FR" sz="2000"/>
              <a:t>La modernisation des relations avec les agents qui se traduit par un renouveau de la gestion et du management des ressources humaines fondés sur la participation, la gestion axée sur les résultats et  l’évaluation des performances. </a:t>
            </a:r>
          </a:p>
          <a:p>
            <a:pPr>
              <a:buFontTx/>
              <a:buBlip>
                <a:blip r:embed="rId2"/>
              </a:buBlip>
            </a:pPr>
            <a:r>
              <a:rPr lang="fr-FR" sz="2000"/>
              <a:t>Le statut de la fonction publique est largement relégué au second plan (cas de la Grande Bretagne) ;</a:t>
            </a:r>
          </a:p>
          <a:p>
            <a:pPr>
              <a:buFontTx/>
              <a:buBlip>
                <a:blip r:embed="rId2"/>
              </a:buBlip>
            </a:pPr>
            <a:r>
              <a:rPr lang="fr-FR" sz="2000"/>
              <a:t> La modernisation des relations avec l’usager qui, peu à peu, est considéré comme un client dont les droits à des prestations de qualité est fortement revendiqué</a:t>
            </a:r>
          </a:p>
        </p:txBody>
      </p:sp>
      <p:sp>
        <p:nvSpPr>
          <p:cNvPr id="86024" name="Espace réservé de la date 11"/>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3B62A68-81E7-4441-93A2-999C17C8C8D4}" type="datetime1">
              <a:rPr lang="fr-FR" sz="1400" smtClean="0"/>
              <a:pPr>
                <a:defRPr/>
              </a:pPr>
              <a:t>19/11/2022</a:t>
            </a:fld>
            <a:endParaRPr lang="fr-FR" sz="1400" smtClean="0"/>
          </a:p>
        </p:txBody>
      </p:sp>
      <p:sp>
        <p:nvSpPr>
          <p:cNvPr id="86025" name="Espace réservé du numéro de diapositive 12"/>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8A6EB8C-E9BC-4E3C-8A7A-170EC908D10E}" type="slidenum">
              <a:rPr lang="fr-FR" sz="1400" smtClean="0"/>
              <a:pPr>
                <a:defRPr/>
              </a:pPr>
              <a:t>45</a:t>
            </a:fld>
            <a:endParaRPr lang="fr-FR" sz="1400" smtClean="0"/>
          </a:p>
        </p:txBody>
      </p:sp>
      <p:sp>
        <p:nvSpPr>
          <p:cNvPr id="81930" name="ZoneTexte 10"/>
          <p:cNvSpPr txBox="1">
            <a:spLocks noChangeArrowheads="1"/>
          </p:cNvSpPr>
          <p:nvPr/>
        </p:nvSpPr>
        <p:spPr bwMode="auto">
          <a:xfrm>
            <a:off x="468313" y="2060575"/>
            <a:ext cx="8207375" cy="923925"/>
          </a:xfrm>
          <a:prstGeom prst="rect">
            <a:avLst/>
          </a:prstGeom>
          <a:noFill/>
          <a:ln w="9525">
            <a:noFill/>
            <a:miter lim="800000"/>
            <a:headEnd/>
            <a:tailEnd/>
          </a:ln>
        </p:spPr>
        <p:txBody>
          <a:bodyPr>
            <a:spAutoFit/>
          </a:bodyPr>
          <a:lstStyle/>
          <a:p>
            <a:r>
              <a:rPr lang="fr-FR"/>
              <a:t>Toutes les législations et les politiques du XXème siècle convergent vers une vision moderne du service public qui s’appuie sur deux démarches </a:t>
            </a:r>
            <a:r>
              <a:rPr lang="fr-FR">
                <a:latin typeface="Calibri" pitchFamily="34" charset="0"/>
              </a:rPr>
              <a:t>.  </a:t>
            </a:r>
            <a:endParaRPr lang="fr-FR">
              <a:latin typeface="Perpetua" pitchFamily="18" charset="0"/>
            </a:endParaRPr>
          </a:p>
          <a:p>
            <a:endParaRPr lang="fr-FR"/>
          </a:p>
        </p:txBody>
      </p:sp>
      <p:sp>
        <p:nvSpPr>
          <p:cNvPr id="11"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FA415FBE-FBF3-4B93-85F1-FB816CC218E8}" type="slidenum">
              <a:rPr lang="fr-FR" sz="1400">
                <a:solidFill>
                  <a:srgbClr val="FFFFFF"/>
                </a:solidFill>
                <a:latin typeface="+mj-lt"/>
                <a:ea typeface="+mj-ea"/>
                <a:cs typeface="+mj-cs"/>
              </a:rPr>
              <a:pPr algn="ctr" fontAlgn="auto">
                <a:spcBef>
                  <a:spcPts val="0"/>
                </a:spcBef>
                <a:spcAft>
                  <a:spcPts val="0"/>
                </a:spcAft>
                <a:defRPr/>
              </a:pPr>
              <a:t>46</a:t>
            </a:fld>
            <a:endParaRPr lang="fr-FR" sz="1400">
              <a:solidFill>
                <a:srgbClr val="FFFFFF"/>
              </a:solidFill>
              <a:latin typeface="+mj-lt"/>
              <a:ea typeface="+mj-ea"/>
              <a:cs typeface="+mj-cs"/>
            </a:endParaRP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84998" name="ZoneTexte 10"/>
          <p:cNvSpPr txBox="1">
            <a:spLocks noChangeArrowheads="1"/>
          </p:cNvSpPr>
          <p:nvPr/>
        </p:nvSpPr>
        <p:spPr bwMode="auto">
          <a:xfrm>
            <a:off x="395288" y="1916113"/>
            <a:ext cx="8569325" cy="2677656"/>
          </a:xfrm>
          <a:prstGeom prst="rect">
            <a:avLst/>
          </a:prstGeom>
          <a:noFill/>
          <a:ln w="9525">
            <a:noFill/>
            <a:miter lim="800000"/>
            <a:headEnd/>
            <a:tailEnd/>
          </a:ln>
        </p:spPr>
        <p:txBody>
          <a:bodyPr>
            <a:spAutoFit/>
          </a:bodyPr>
          <a:lstStyle/>
          <a:p>
            <a:pPr>
              <a:buFontTx/>
              <a:buBlip>
                <a:blip r:embed="rId2"/>
              </a:buBlip>
            </a:pPr>
            <a:r>
              <a:rPr lang="fr-FR" sz="2800" dirty="0">
                <a:latin typeface="Narkisim" pitchFamily="34" charset="-79"/>
                <a:cs typeface="Narkisim" pitchFamily="34" charset="-79"/>
              </a:rPr>
              <a:t> </a:t>
            </a:r>
            <a:r>
              <a:rPr lang="fr-FR" sz="2800" dirty="0" smtClean="0">
                <a:latin typeface="Narkisim" pitchFamily="34" charset="-79"/>
                <a:cs typeface="Narkisim" pitchFamily="34" charset="-79"/>
              </a:rPr>
              <a:t>  modernisation relationnelle </a:t>
            </a:r>
          </a:p>
          <a:p>
            <a:pPr lvl="1">
              <a:buFont typeface="Wingdings" pitchFamily="2" charset="2"/>
              <a:buChar char="q"/>
            </a:pPr>
            <a:r>
              <a:rPr lang="fr-FR" sz="2800" dirty="0">
                <a:latin typeface="Narkisim" pitchFamily="34" charset="-79"/>
                <a:cs typeface="Narkisim" pitchFamily="34" charset="-79"/>
              </a:rPr>
              <a:t> </a:t>
            </a:r>
            <a:r>
              <a:rPr lang="fr-FR" sz="2800" dirty="0" smtClean="0">
                <a:latin typeface="Narkisim" pitchFamily="34" charset="-79"/>
                <a:cs typeface="Narkisim" pitchFamily="34" charset="-79"/>
              </a:rPr>
              <a:t> rapport administration usagers </a:t>
            </a:r>
          </a:p>
          <a:p>
            <a:pPr lvl="1">
              <a:buFont typeface="Wingdings" pitchFamily="2" charset="2"/>
              <a:buChar char="q"/>
            </a:pPr>
            <a:r>
              <a:rPr lang="fr-FR" sz="2800" dirty="0">
                <a:latin typeface="Narkisim" pitchFamily="34" charset="-79"/>
                <a:cs typeface="Narkisim" pitchFamily="34" charset="-79"/>
              </a:rPr>
              <a:t> </a:t>
            </a:r>
            <a:r>
              <a:rPr lang="fr-FR" sz="2800" dirty="0" smtClean="0">
                <a:latin typeface="Narkisim" pitchFamily="34" charset="-79"/>
                <a:cs typeface="Narkisim" pitchFamily="34" charset="-79"/>
              </a:rPr>
              <a:t> accueil  </a:t>
            </a:r>
          </a:p>
          <a:p>
            <a:pPr lvl="1">
              <a:buFont typeface="Wingdings" pitchFamily="2" charset="2"/>
              <a:buChar char="q"/>
            </a:pPr>
            <a:r>
              <a:rPr lang="fr-FR" sz="2800" dirty="0">
                <a:latin typeface="Narkisim" pitchFamily="34" charset="-79"/>
                <a:cs typeface="Narkisim" pitchFamily="34" charset="-79"/>
              </a:rPr>
              <a:t> </a:t>
            </a:r>
            <a:r>
              <a:rPr lang="fr-FR" sz="2800" dirty="0" smtClean="0">
                <a:latin typeface="Narkisim" pitchFamily="34" charset="-79"/>
                <a:cs typeface="Narkisim" pitchFamily="34" charset="-79"/>
              </a:rPr>
              <a:t>transparence </a:t>
            </a:r>
          </a:p>
          <a:p>
            <a:pPr lvl="1">
              <a:buFont typeface="Wingdings" pitchFamily="2" charset="2"/>
              <a:buChar char="q"/>
            </a:pPr>
            <a:r>
              <a:rPr lang="fr-FR" sz="2800" dirty="0">
                <a:latin typeface="Narkisim" pitchFamily="34" charset="-79"/>
                <a:cs typeface="Narkisim" pitchFamily="34" charset="-79"/>
              </a:rPr>
              <a:t> </a:t>
            </a:r>
            <a:r>
              <a:rPr lang="fr-FR" sz="2800" dirty="0" smtClean="0">
                <a:latin typeface="Narkisim" pitchFamily="34" charset="-79"/>
                <a:cs typeface="Narkisim" pitchFamily="34" charset="-79"/>
              </a:rPr>
              <a:t>communication </a:t>
            </a:r>
            <a:endParaRPr lang="fr-FR" sz="2800" dirty="0">
              <a:latin typeface="Narkisim" pitchFamily="34" charset="-79"/>
              <a:cs typeface="Narkisim" pitchFamily="34" charset="-79"/>
            </a:endParaRPr>
          </a:p>
          <a:p>
            <a:endParaRPr lang="fr-FR" sz="2800" dirty="0">
              <a:latin typeface="Narkisim" pitchFamily="34" charset="-79"/>
              <a:cs typeface="Narkisim" pitchFamily="34" charset="-79"/>
            </a:endParaRPr>
          </a:p>
        </p:txBody>
      </p:sp>
      <p:sp>
        <p:nvSpPr>
          <p:cNvPr id="89095" name="Espace réservé de la date 9"/>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65C475E-B87D-41AE-B5B3-BB8EE70B1E0B}" type="datetime1">
              <a:rPr lang="fr-FR" sz="1400" smtClean="0"/>
              <a:pPr>
                <a:defRPr/>
              </a:pPr>
              <a:t>19/11/2022</a:t>
            </a:fld>
            <a:endParaRPr lang="fr-FR" sz="1400" smtClean="0"/>
          </a:p>
        </p:txBody>
      </p:sp>
      <p:sp>
        <p:nvSpPr>
          <p:cNvPr id="89096" name="Espace réservé du numéro de diapositive 11"/>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AA48204E-DFDB-4D49-B83A-76942539165A}" type="slidenum">
              <a:rPr lang="fr-FR" sz="1400" smtClean="0"/>
              <a:pPr>
                <a:defRPr/>
              </a:pPr>
              <a:t>46</a:t>
            </a:fld>
            <a:endParaRPr lang="fr-FR" sz="1400" smtClean="0"/>
          </a:p>
        </p:txBody>
      </p:sp>
      <p:sp>
        <p:nvSpPr>
          <p:cNvPr id="10"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9005E5D-8A55-4A71-894E-5DBE751E66D9}" type="slidenum">
              <a:rPr lang="fr-FR" sz="1400">
                <a:solidFill>
                  <a:srgbClr val="FFFFFF"/>
                </a:solidFill>
                <a:latin typeface="+mj-lt"/>
                <a:ea typeface="+mj-ea"/>
                <a:cs typeface="+mj-cs"/>
              </a:rPr>
              <a:pPr algn="ctr" fontAlgn="auto">
                <a:spcBef>
                  <a:spcPts val="0"/>
                </a:spcBef>
                <a:spcAft>
                  <a:spcPts val="0"/>
                </a:spcAft>
                <a:defRPr/>
              </a:pPr>
              <a:t>47</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92167" name="ZoneTexte 10"/>
          <p:cNvSpPr txBox="1">
            <a:spLocks noChangeArrowheads="1"/>
          </p:cNvSpPr>
          <p:nvPr/>
        </p:nvSpPr>
        <p:spPr bwMode="auto">
          <a:xfrm>
            <a:off x="468313" y="1916113"/>
            <a:ext cx="8351837" cy="4154984"/>
          </a:xfrm>
          <a:prstGeom prst="rect">
            <a:avLst/>
          </a:prstGeom>
          <a:noFill/>
          <a:ln w="9525">
            <a:noFill/>
            <a:miter lim="800000"/>
            <a:headEnd/>
            <a:tailEnd/>
          </a:ln>
        </p:spPr>
        <p:txBody>
          <a:bodyPr>
            <a:spAutoFit/>
          </a:bodyPr>
          <a:lstStyle/>
          <a:p>
            <a:r>
              <a:rPr lang="fr-FR" sz="2400" b="1" i="1" u="sng" dirty="0">
                <a:latin typeface="Narkisim" pitchFamily="34" charset="-79"/>
                <a:cs typeface="Narkisim" pitchFamily="34" charset="-79"/>
              </a:rPr>
              <a:t>La modernisation structurelle : qui passe par la recherche de nouvelles structures :</a:t>
            </a:r>
            <a:endParaRPr lang="fr-FR" sz="2400" dirty="0">
              <a:latin typeface="Narkisim" pitchFamily="34" charset="-79"/>
              <a:cs typeface="Narkisim" pitchFamily="34" charset="-79"/>
            </a:endParaRPr>
          </a:p>
          <a:p>
            <a:r>
              <a:rPr lang="fr-FR" sz="2400" dirty="0">
                <a:latin typeface="Narkisim" pitchFamily="34" charset="-79"/>
                <a:cs typeface="Narkisim" pitchFamily="34" charset="-79"/>
              </a:rPr>
              <a:t> </a:t>
            </a:r>
          </a:p>
          <a:p>
            <a:pPr>
              <a:buFontTx/>
              <a:buBlip>
                <a:blip r:embed="rId2"/>
              </a:buBlip>
            </a:pPr>
            <a:r>
              <a:rPr lang="fr-FR" sz="2400" dirty="0">
                <a:latin typeface="Narkisim" pitchFamily="34" charset="-79"/>
                <a:cs typeface="Narkisim" pitchFamily="34" charset="-79"/>
              </a:rPr>
              <a:t> L'exemple du développement des "agences" qui fonctionnent selon les règles du marché, dans le cadre des règles de la concurrence ;</a:t>
            </a:r>
          </a:p>
          <a:p>
            <a:pPr>
              <a:buFontTx/>
              <a:buBlip>
                <a:blip r:embed="rId2"/>
              </a:buBlip>
            </a:pPr>
            <a:endParaRPr lang="fr-FR" sz="2400" dirty="0">
              <a:latin typeface="Narkisim" pitchFamily="34" charset="-79"/>
              <a:cs typeface="Narkisim" pitchFamily="34" charset="-79"/>
            </a:endParaRPr>
          </a:p>
          <a:p>
            <a:pPr>
              <a:buFontTx/>
              <a:buBlip>
                <a:blip r:embed="rId2"/>
              </a:buBlip>
            </a:pPr>
            <a:r>
              <a:rPr lang="fr-FR" sz="2400" dirty="0">
                <a:latin typeface="Narkisim" pitchFamily="34" charset="-79"/>
                <a:cs typeface="Narkisim" pitchFamily="34" charset="-79"/>
              </a:rPr>
              <a:t> La recherche de structures plus souples telles que les établissements à gestion spécifique pour les caisses de retraite, les caisses de sécurité sociale </a:t>
            </a:r>
            <a:r>
              <a:rPr lang="fr-FR" sz="2400" dirty="0" smtClean="0">
                <a:latin typeface="Narkisim" pitchFamily="34" charset="-79"/>
                <a:cs typeface="Narkisim" pitchFamily="34" charset="-79"/>
              </a:rPr>
              <a:t>….</a:t>
            </a:r>
          </a:p>
          <a:p>
            <a:pPr>
              <a:buFontTx/>
              <a:buBlip>
                <a:blip r:embed="rId2"/>
              </a:buBlip>
            </a:pPr>
            <a:r>
              <a:rPr lang="fr-FR" sz="2400" dirty="0">
                <a:latin typeface="Narkisim" pitchFamily="34" charset="-79"/>
                <a:cs typeface="Narkisim" pitchFamily="34" charset="-79"/>
              </a:rPr>
              <a:t> </a:t>
            </a:r>
            <a:r>
              <a:rPr lang="fr-FR" sz="2400" dirty="0" smtClean="0">
                <a:latin typeface="Narkisim" pitchFamily="34" charset="-79"/>
                <a:cs typeface="Narkisim" pitchFamily="34" charset="-79"/>
              </a:rPr>
              <a:t> la délégation de service public </a:t>
            </a:r>
            <a:endParaRPr lang="fr-FR" sz="2400" dirty="0">
              <a:latin typeface="Narkisim" pitchFamily="34" charset="-79"/>
              <a:cs typeface="Narkisim" pitchFamily="34" charset="-79"/>
            </a:endParaRPr>
          </a:p>
          <a:p>
            <a:r>
              <a:rPr lang="fr-FR" sz="2400" dirty="0">
                <a:latin typeface="Narkisim" pitchFamily="34" charset="-79"/>
                <a:cs typeface="Narkisim" pitchFamily="34" charset="-79"/>
              </a:rPr>
              <a:t> </a:t>
            </a:r>
          </a:p>
        </p:txBody>
      </p:sp>
      <p:sp>
        <p:nvSpPr>
          <p:cNvPr id="96265" name="Espace réservé de la date 11"/>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36399CD2-85E7-4ECD-AB71-4F53B01D60EA}" type="datetime1">
              <a:rPr lang="fr-FR" sz="1400" smtClean="0"/>
              <a:pPr>
                <a:defRPr/>
              </a:pPr>
              <a:t>19/11/2022</a:t>
            </a:fld>
            <a:endParaRPr lang="fr-FR" sz="1400" smtClean="0"/>
          </a:p>
        </p:txBody>
      </p:sp>
      <p:sp>
        <p:nvSpPr>
          <p:cNvPr id="96266" name="Espace réservé du numéro de diapositive 12"/>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14BD1F6-5424-4B05-B53E-35F1E93F156B}" type="slidenum">
              <a:rPr lang="fr-FR" sz="1400" smtClean="0"/>
              <a:pPr>
                <a:defRPr/>
              </a:pPr>
              <a:t>47</a:t>
            </a:fld>
            <a:endParaRPr lang="fr-FR" sz="1400" smtClean="0"/>
          </a:p>
        </p:txBody>
      </p:sp>
      <p:sp>
        <p:nvSpPr>
          <p:cNvPr id="11"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754EDF02-F647-490B-9EC5-9D6737102DDF}" type="slidenum">
              <a:rPr lang="fr-FR" sz="1400">
                <a:solidFill>
                  <a:srgbClr val="FFFFFF"/>
                </a:solidFill>
                <a:latin typeface="+mj-lt"/>
                <a:ea typeface="+mj-ea"/>
                <a:cs typeface="+mj-cs"/>
              </a:rPr>
              <a:pPr algn="ctr" fontAlgn="auto">
                <a:spcBef>
                  <a:spcPts val="0"/>
                </a:spcBef>
                <a:spcAft>
                  <a:spcPts val="0"/>
                </a:spcAft>
                <a:defRPr/>
              </a:pPr>
              <a:t>48</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93191" name="ZoneTexte 10"/>
          <p:cNvSpPr txBox="1">
            <a:spLocks noChangeArrowheads="1"/>
          </p:cNvSpPr>
          <p:nvPr/>
        </p:nvSpPr>
        <p:spPr bwMode="auto">
          <a:xfrm>
            <a:off x="468313" y="2133600"/>
            <a:ext cx="8351837" cy="3046988"/>
          </a:xfrm>
          <a:prstGeom prst="rect">
            <a:avLst/>
          </a:prstGeom>
          <a:noFill/>
          <a:ln w="9525">
            <a:noFill/>
            <a:miter lim="800000"/>
            <a:headEnd/>
            <a:tailEnd/>
          </a:ln>
        </p:spPr>
        <p:txBody>
          <a:bodyPr>
            <a:spAutoFit/>
          </a:bodyPr>
          <a:lstStyle/>
          <a:p>
            <a:r>
              <a:rPr lang="fr-FR" sz="2400" b="1" i="1" u="sng" dirty="0">
                <a:latin typeface="Narkisim" pitchFamily="34" charset="-79"/>
                <a:cs typeface="Narkisim" pitchFamily="34" charset="-79"/>
              </a:rPr>
              <a:t>La diversification des modes de gestion et de financement qui fait appel à de nouvelles formes juridiques:</a:t>
            </a:r>
            <a:endParaRPr lang="fr-FR" sz="2400" dirty="0">
              <a:latin typeface="Narkisim" pitchFamily="34" charset="-79"/>
              <a:cs typeface="Narkisim" pitchFamily="34" charset="-79"/>
            </a:endParaRPr>
          </a:p>
          <a:p>
            <a:r>
              <a:rPr lang="fr-FR" sz="2400" dirty="0">
                <a:latin typeface="Narkisim" pitchFamily="34" charset="-79"/>
                <a:cs typeface="Narkisim" pitchFamily="34" charset="-79"/>
              </a:rPr>
              <a:t> </a:t>
            </a:r>
          </a:p>
          <a:p>
            <a:r>
              <a:rPr lang="fr-FR" sz="2400" dirty="0">
                <a:latin typeface="Narkisim" pitchFamily="34" charset="-79"/>
                <a:cs typeface="Narkisim" pitchFamily="34" charset="-79"/>
              </a:rPr>
              <a:t>  A  côté des modes de gestion directe et de la création des établissements publics , apparaissent des formes de gestion déléguée plus ou moins classiques : concession, affermage, régie intéressée, gérance …. </a:t>
            </a:r>
          </a:p>
          <a:p>
            <a:r>
              <a:rPr lang="fr-FR" sz="2400" dirty="0">
                <a:latin typeface="Narkisim" pitchFamily="34" charset="-79"/>
                <a:cs typeface="Narkisim" pitchFamily="34" charset="-79"/>
              </a:rPr>
              <a:t> </a:t>
            </a:r>
          </a:p>
        </p:txBody>
      </p:sp>
      <p:sp>
        <p:nvSpPr>
          <p:cNvPr id="97289" name="Espace réservé de la date 11"/>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E88D748D-C88E-4193-9917-7137813795C7}" type="datetime1">
              <a:rPr lang="fr-FR" sz="1400" smtClean="0"/>
              <a:pPr>
                <a:defRPr/>
              </a:pPr>
              <a:t>19/11/2022</a:t>
            </a:fld>
            <a:endParaRPr lang="fr-FR" sz="1400" smtClean="0"/>
          </a:p>
        </p:txBody>
      </p:sp>
      <p:sp>
        <p:nvSpPr>
          <p:cNvPr id="97290" name="Espace réservé du numéro de diapositive 12"/>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4F0E97C2-7C30-4283-96CB-23C2F0745382}" type="slidenum">
              <a:rPr lang="fr-FR" sz="1400" smtClean="0"/>
              <a:pPr>
                <a:defRPr/>
              </a:pPr>
              <a:t>48</a:t>
            </a:fld>
            <a:endParaRPr lang="fr-FR" sz="1400" smtClean="0"/>
          </a:p>
        </p:txBody>
      </p:sp>
      <p:sp>
        <p:nvSpPr>
          <p:cNvPr id="11"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D5043D3-98E3-4D46-9A53-E62EBF870F97}" type="slidenum">
              <a:rPr lang="fr-FR" sz="1400">
                <a:solidFill>
                  <a:srgbClr val="FFFFFF"/>
                </a:solidFill>
                <a:latin typeface="+mj-lt"/>
                <a:ea typeface="+mj-ea"/>
                <a:cs typeface="+mj-cs"/>
              </a:rPr>
              <a:pPr algn="ctr" fontAlgn="auto">
                <a:spcBef>
                  <a:spcPts val="0"/>
                </a:spcBef>
                <a:spcAft>
                  <a:spcPts val="0"/>
                </a:spcAft>
                <a:defRPr/>
              </a:pPr>
              <a:t>49</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94215" name="ZoneTexte 10"/>
          <p:cNvSpPr txBox="1">
            <a:spLocks noChangeArrowheads="1"/>
          </p:cNvSpPr>
          <p:nvPr/>
        </p:nvSpPr>
        <p:spPr bwMode="auto">
          <a:xfrm>
            <a:off x="468313" y="1916113"/>
            <a:ext cx="8351837" cy="1016000"/>
          </a:xfrm>
          <a:prstGeom prst="rect">
            <a:avLst/>
          </a:prstGeom>
          <a:noFill/>
          <a:ln w="9525">
            <a:noFill/>
            <a:miter lim="800000"/>
            <a:headEnd/>
            <a:tailEnd/>
          </a:ln>
        </p:spPr>
        <p:txBody>
          <a:bodyPr>
            <a:spAutoFit/>
          </a:bodyPr>
          <a:lstStyle/>
          <a:p>
            <a:r>
              <a:rPr lang="fr-FR" sz="2000" b="1" i="1" u="sng"/>
              <a:t>La diversification des modes de gestion et de financement qui fait appel à de nouvelles formes juridiques:</a:t>
            </a:r>
            <a:endParaRPr lang="fr-FR" sz="2000"/>
          </a:p>
          <a:p>
            <a:r>
              <a:rPr lang="fr-FR" sz="2000"/>
              <a:t> </a:t>
            </a:r>
          </a:p>
        </p:txBody>
      </p:sp>
      <p:sp>
        <p:nvSpPr>
          <p:cNvPr id="94217" name="ZoneTexte 11"/>
          <p:cNvSpPr txBox="1">
            <a:spLocks noChangeArrowheads="1"/>
          </p:cNvSpPr>
          <p:nvPr/>
        </p:nvSpPr>
        <p:spPr bwMode="auto">
          <a:xfrm>
            <a:off x="468313" y="3068638"/>
            <a:ext cx="8496300" cy="2246312"/>
          </a:xfrm>
          <a:prstGeom prst="rect">
            <a:avLst/>
          </a:prstGeom>
          <a:noFill/>
          <a:ln w="9525">
            <a:noFill/>
            <a:miter lim="800000"/>
            <a:headEnd/>
            <a:tailEnd/>
          </a:ln>
        </p:spPr>
        <p:txBody>
          <a:bodyPr>
            <a:spAutoFit/>
          </a:bodyPr>
          <a:lstStyle/>
          <a:p>
            <a:pPr>
              <a:buFontTx/>
              <a:buBlip>
                <a:blip r:embed="rId2"/>
              </a:buBlip>
            </a:pPr>
            <a:r>
              <a:rPr lang="fr-FR" sz="2000"/>
              <a:t>La souplesse et la diversité des services et de leurs modes de gestion sont peu à peu reconnues. Les services dits administratifs font appel à des procédés exorbitants alors que les services dits industriels et commerciaux font en principe appel au droit commun.</a:t>
            </a:r>
          </a:p>
          <a:p>
            <a:pPr>
              <a:buFontTx/>
              <a:buBlip>
                <a:blip r:embed="rId2"/>
              </a:buBlip>
            </a:pPr>
            <a:r>
              <a:rPr lang="fr-FR" sz="2000"/>
              <a:t> Les tâches de gestion et d'exécution du service peuvent être confiées à des organismes publics spécialisés et autonomes - ou même à des personnes privées (entreprises, associations, personnes privées). </a:t>
            </a:r>
          </a:p>
        </p:txBody>
      </p:sp>
      <p:sp>
        <p:nvSpPr>
          <p:cNvPr id="98314" name="Espace réservé de la date 12"/>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EF10489B-67BB-4B87-B657-10489CF64C42}" type="datetime1">
              <a:rPr lang="fr-FR" sz="1400" smtClean="0"/>
              <a:pPr>
                <a:defRPr/>
              </a:pPr>
              <a:t>19/11/2022</a:t>
            </a:fld>
            <a:endParaRPr lang="fr-FR" sz="1400" smtClean="0"/>
          </a:p>
        </p:txBody>
      </p:sp>
      <p:sp>
        <p:nvSpPr>
          <p:cNvPr id="98315" name="Espace réservé du numéro de diapositive 13"/>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99900B2-9FEF-4BFC-ACC0-9BA94D7A368D}" type="slidenum">
              <a:rPr lang="fr-FR" sz="1400" smtClean="0"/>
              <a:pPr>
                <a:defRPr/>
              </a:pPr>
              <a:t>49</a:t>
            </a:fld>
            <a:endParaRPr lang="fr-FR" sz="1400" smtClean="0"/>
          </a:p>
        </p:txBody>
      </p:sp>
      <p:sp>
        <p:nvSpPr>
          <p:cNvPr id="12"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5"/>
          <p:cNvSpPr txBox="1">
            <a:spLocks noChangeArrowheads="1"/>
          </p:cNvSpPr>
          <p:nvPr/>
        </p:nvSpPr>
        <p:spPr bwMode="auto">
          <a:xfrm>
            <a:off x="539750" y="620713"/>
            <a:ext cx="8208963" cy="584200"/>
          </a:xfrm>
          <a:prstGeom prst="rect">
            <a:avLst/>
          </a:prstGeom>
          <a:solidFill>
            <a:schemeClr val="accent1"/>
          </a:solidFill>
          <a:ln w="9525">
            <a:noFill/>
            <a:miter lim="800000"/>
            <a:headEnd/>
            <a:tailEnd/>
          </a:ln>
        </p:spPr>
        <p:txBody>
          <a:bodyPr>
            <a:spAutoFit/>
          </a:bodyPr>
          <a:lstStyle/>
          <a:p>
            <a:pPr algn="ctr">
              <a:spcBef>
                <a:spcPct val="50000"/>
              </a:spcBef>
              <a:defRPr/>
            </a:pPr>
            <a:r>
              <a:rPr lang="fr-FR" sz="3200" dirty="0">
                <a:effectLst>
                  <a:outerShdw blurRad="38100" dist="38100" dir="2700000" algn="tl">
                    <a:srgbClr val="000000">
                      <a:alpha val="43137"/>
                    </a:srgbClr>
                  </a:outerShdw>
                </a:effectLst>
                <a:latin typeface="Algerian" pitchFamily="82" charset="0"/>
                <a:cs typeface="+mn-cs"/>
              </a:rPr>
              <a:t> </a:t>
            </a:r>
            <a:r>
              <a:rPr lang="fr-FR" sz="3200" dirty="0">
                <a:solidFill>
                  <a:srgbClr val="CC3300"/>
                </a:solidFill>
                <a:effectLst>
                  <a:outerShdw blurRad="38100" dist="38100" dir="2700000" algn="tl">
                    <a:srgbClr val="000000">
                      <a:alpha val="43137"/>
                    </a:srgbClr>
                  </a:outerShdw>
                </a:effectLst>
                <a:latin typeface="Agency FB" pitchFamily="34" charset="0"/>
                <a:cs typeface="+mn-cs"/>
              </a:rPr>
              <a:t>LA NOTION DE  SERVICE  PUBLIC </a:t>
            </a:r>
            <a:endParaRPr lang="fr-FR" sz="3200" dirty="0">
              <a:effectLst>
                <a:outerShdw blurRad="38100" dist="38100" dir="2700000" algn="tl">
                  <a:srgbClr val="000000">
                    <a:alpha val="43137"/>
                  </a:srgbClr>
                </a:outerShdw>
              </a:effectLst>
              <a:latin typeface="Algerian" pitchFamily="82" charset="0"/>
              <a:cs typeface="+mn-cs"/>
            </a:endParaRPr>
          </a:p>
        </p:txBody>
      </p:sp>
      <p:sp>
        <p:nvSpPr>
          <p:cNvPr id="15364" name="Text Box 6"/>
          <p:cNvSpPr txBox="1">
            <a:spLocks noChangeArrowheads="1"/>
          </p:cNvSpPr>
          <p:nvPr/>
        </p:nvSpPr>
        <p:spPr bwMode="auto">
          <a:xfrm>
            <a:off x="684213" y="4508500"/>
            <a:ext cx="8280400" cy="457200"/>
          </a:xfrm>
          <a:prstGeom prst="rect">
            <a:avLst/>
          </a:prstGeom>
          <a:solidFill>
            <a:schemeClr val="bg2"/>
          </a:solidFill>
          <a:ln w="9525">
            <a:noFill/>
            <a:miter lim="800000"/>
            <a:headEnd/>
            <a:tailEnd/>
          </a:ln>
        </p:spPr>
        <p:txBody>
          <a:bodyPr>
            <a:spAutoFit/>
          </a:bodyPr>
          <a:lstStyle/>
          <a:p>
            <a:pPr algn="ctr">
              <a:spcBef>
                <a:spcPct val="50000"/>
              </a:spcBef>
            </a:pPr>
            <a:r>
              <a:rPr lang="fr-FR" sz="2400" b="1">
                <a:latin typeface="Algerian" pitchFamily="82" charset="0"/>
              </a:rPr>
              <a:t>LA NOTION DE SERVICE PUBLIC ET EVOLUTION  </a:t>
            </a:r>
          </a:p>
        </p:txBody>
      </p:sp>
      <p:sp>
        <p:nvSpPr>
          <p:cNvPr id="19461" name="Espace réservé de la date 6"/>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B400C803-93A0-40CE-9BA2-88358AF870D3}" type="datetime1">
              <a:rPr lang="fr-FR" sz="1400" smtClean="0"/>
              <a:pPr>
                <a:defRPr/>
              </a:pPr>
              <a:t>18/11/2022</a:t>
            </a:fld>
            <a:endParaRPr lang="fr-FR" sz="1400" smtClean="0"/>
          </a:p>
        </p:txBody>
      </p:sp>
      <p:sp>
        <p:nvSpPr>
          <p:cNvPr id="19462" name="Espace réservé du numéro de diapositive 7"/>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B1534C85-4A5C-4FAA-A8F9-C7C8A6CA53E4}" type="slidenum">
              <a:rPr lang="fr-FR" sz="1400" smtClean="0"/>
              <a:pPr>
                <a:defRPr/>
              </a:pPr>
              <a:t>5</a:t>
            </a:fld>
            <a:endParaRPr lang="fr-FR" sz="1400" smtClean="0"/>
          </a:p>
        </p:txBody>
      </p:sp>
      <p:pic>
        <p:nvPicPr>
          <p:cNvPr id="165889" name="Picture 1" descr="C:\Users\acer\Desktop\téléchargement.jpg"/>
          <p:cNvPicPr>
            <a:picLocks noChangeAspect="1" noChangeArrowheads="1"/>
          </p:cNvPicPr>
          <p:nvPr/>
        </p:nvPicPr>
        <p:blipFill>
          <a:blip r:embed="rId2"/>
          <a:srcRect/>
          <a:stretch>
            <a:fillRect/>
          </a:stretch>
        </p:blipFill>
        <p:spPr bwMode="auto">
          <a:xfrm>
            <a:off x="2428860" y="2071678"/>
            <a:ext cx="3500442" cy="2286016"/>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8A793D2-ECCA-49D4-ACDA-3F261FBC18A6}" type="slidenum">
              <a:rPr lang="fr-FR" sz="1400">
                <a:solidFill>
                  <a:srgbClr val="FFFFFF"/>
                </a:solidFill>
                <a:latin typeface="+mj-lt"/>
                <a:ea typeface="+mj-ea"/>
                <a:cs typeface="+mj-cs"/>
              </a:rPr>
              <a:pPr algn="ctr" fontAlgn="auto">
                <a:spcBef>
                  <a:spcPts val="0"/>
                </a:spcBef>
                <a:spcAft>
                  <a:spcPts val="0"/>
                </a:spcAft>
                <a:defRPr/>
              </a:pPr>
              <a:t>50</a:t>
            </a:fld>
            <a:endParaRPr lang="fr-FR" sz="1400">
              <a:solidFill>
                <a:srgbClr val="FFFFFF"/>
              </a:solidFill>
              <a:latin typeface="+mj-lt"/>
              <a:ea typeface="+mj-ea"/>
              <a:cs typeface="+mj-cs"/>
            </a:endParaRPr>
          </a:p>
        </p:txBody>
      </p:sp>
      <p:sp>
        <p:nvSpPr>
          <p:cNvPr id="45062" name="Text Box 6"/>
          <p:cNvSpPr txBox="1">
            <a:spLocks noChangeArrowheads="1"/>
          </p:cNvSpPr>
          <p:nvPr/>
        </p:nvSpPr>
        <p:spPr bwMode="auto">
          <a:xfrm>
            <a:off x="323850" y="1052513"/>
            <a:ext cx="8569325" cy="366712"/>
          </a:xfrm>
          <a:prstGeom prst="rect">
            <a:avLst/>
          </a:prstGeom>
          <a:noFill/>
          <a:ln w="9525">
            <a:noFill/>
            <a:miter lim="800000"/>
            <a:headEnd/>
            <a:tailEnd/>
          </a:ln>
          <a:effectLst/>
        </p:spPr>
        <p:txBody>
          <a:bodyPr>
            <a:spAutoFit/>
          </a:bodyPr>
          <a:lstStyle/>
          <a:p>
            <a:pPr algn="ctr">
              <a:spcBef>
                <a:spcPct val="50000"/>
              </a:spcBef>
              <a:defRPr/>
            </a:pPr>
            <a:r>
              <a:rPr lang="fr-FR" b="1" dirty="0">
                <a:solidFill>
                  <a:schemeClr val="accent2"/>
                </a:solidFill>
                <a:effectLst>
                  <a:outerShdw blurRad="38100" dist="38100" dir="2700000" algn="tl">
                    <a:srgbClr val="000000"/>
                  </a:outerShdw>
                </a:effectLst>
                <a:cs typeface="+mn-cs"/>
              </a:rPr>
              <a:t> </a:t>
            </a:r>
          </a:p>
        </p:txBody>
      </p:sp>
      <p:sp>
        <p:nvSpPr>
          <p:cNvPr id="9" name="Text Box 4"/>
          <p:cNvSpPr txBox="1">
            <a:spLocks noChangeArrowheads="1"/>
          </p:cNvSpPr>
          <p:nvPr/>
        </p:nvSpPr>
        <p:spPr bwMode="auto">
          <a:xfrm>
            <a:off x="323850" y="3357563"/>
            <a:ext cx="8353425" cy="1138237"/>
          </a:xfrm>
          <a:prstGeom prst="rect">
            <a:avLst/>
          </a:prstGeom>
          <a:noFill/>
          <a:ln w="9525">
            <a:noFill/>
            <a:miter lim="800000"/>
            <a:headEnd/>
            <a:tailEnd/>
          </a:ln>
        </p:spPr>
        <p:txBody>
          <a:bodyPr>
            <a:spAutoFit/>
          </a:bodyPr>
          <a:lstStyle/>
          <a:p>
            <a:pPr algn="ctr">
              <a:defRPr/>
            </a:pPr>
            <a:endParaRPr lang="fr-FR" sz="2800" dirty="0">
              <a:solidFill>
                <a:srgbClr val="8E041B"/>
              </a:solidFill>
              <a:effectLst>
                <a:outerShdw blurRad="38100" dist="38100" dir="2700000" algn="tl">
                  <a:srgbClr val="000000"/>
                </a:outerShdw>
              </a:effectLst>
              <a:latin typeface="Calibri" pitchFamily="34" charset="0"/>
              <a:cs typeface="+mn-cs"/>
            </a:endParaRPr>
          </a:p>
          <a:p>
            <a:pPr>
              <a:defRPr/>
            </a:pPr>
            <a:r>
              <a:rPr lang="fr-FR" sz="2000" dirty="0">
                <a:latin typeface="Arial" charset="0"/>
                <a:cs typeface="+mn-cs"/>
              </a:rPr>
              <a:t> </a:t>
            </a:r>
          </a:p>
          <a:p>
            <a:pPr>
              <a:defRPr/>
            </a:pPr>
            <a:r>
              <a:rPr lang="fr-FR" sz="2000" dirty="0">
                <a:latin typeface="Arial" charset="0"/>
                <a:cs typeface="+mn-cs"/>
              </a:rPr>
              <a:t>  </a:t>
            </a:r>
            <a:endParaRPr lang="fr-FR" sz="2000" dirty="0">
              <a:latin typeface="Perpetua" pitchFamily="18" charset="0"/>
              <a:cs typeface="+mn-cs"/>
            </a:endParaRPr>
          </a:p>
        </p:txBody>
      </p:sp>
      <p:sp>
        <p:nvSpPr>
          <p:cNvPr id="95241" name="ZoneTexte 11"/>
          <p:cNvSpPr txBox="1">
            <a:spLocks noChangeArrowheads="1"/>
          </p:cNvSpPr>
          <p:nvPr/>
        </p:nvSpPr>
        <p:spPr bwMode="auto">
          <a:xfrm>
            <a:off x="503237" y="2000240"/>
            <a:ext cx="8212167" cy="3416300"/>
          </a:xfrm>
          <a:prstGeom prst="rect">
            <a:avLst/>
          </a:prstGeom>
          <a:noFill/>
          <a:ln w="9525">
            <a:noFill/>
            <a:miter lim="800000"/>
            <a:headEnd/>
            <a:tailEnd/>
          </a:ln>
        </p:spPr>
        <p:txBody>
          <a:bodyPr wrap="square">
            <a:spAutoFit/>
          </a:bodyPr>
          <a:lstStyle/>
          <a:p>
            <a:r>
              <a:rPr lang="fr-FR" sz="2400" dirty="0">
                <a:latin typeface="Narkisim" pitchFamily="34" charset="-79"/>
                <a:cs typeface="Narkisim" pitchFamily="34" charset="-79"/>
              </a:rPr>
              <a:t>Les créations des services publics suivent l'émergence de nouveaux besoins sociaux que les politiques acceptent de reconnaître comme tels  tant au niveau national que local. </a:t>
            </a:r>
          </a:p>
          <a:p>
            <a:endParaRPr lang="fr-FR" sz="2400" dirty="0">
              <a:latin typeface="Narkisim" pitchFamily="34" charset="-79"/>
              <a:cs typeface="Narkisim" pitchFamily="34" charset="-79"/>
            </a:endParaRPr>
          </a:p>
          <a:p>
            <a:r>
              <a:rPr lang="fr-FR" sz="2400" dirty="0">
                <a:latin typeface="Narkisim" pitchFamily="34" charset="-79"/>
                <a:cs typeface="Narkisim" pitchFamily="34" charset="-79"/>
              </a:rPr>
              <a:t>Cette expansion obscurcit quelque peu l'image du service public dans l'opinion publique. </a:t>
            </a:r>
          </a:p>
          <a:p>
            <a:pPr lvl="1">
              <a:buFontTx/>
              <a:buBlip>
                <a:blip r:embed="rId2"/>
              </a:buBlip>
            </a:pPr>
            <a:r>
              <a:rPr lang="fr-FR" sz="2400" dirty="0">
                <a:latin typeface="Narkisim" pitchFamily="34" charset="-79"/>
                <a:cs typeface="Narkisim" pitchFamily="34" charset="-79"/>
              </a:rPr>
              <a:t>	Tantôt elle lui demande de se comporter comme une entreprise en se démarquant de la tradition administrative. </a:t>
            </a:r>
          </a:p>
          <a:p>
            <a:pPr lvl="1">
              <a:buFontTx/>
              <a:buBlip>
                <a:blip r:embed="rId2"/>
              </a:buBlip>
            </a:pPr>
            <a:r>
              <a:rPr lang="fr-FR" sz="2400" dirty="0">
                <a:latin typeface="Narkisim" pitchFamily="34" charset="-79"/>
                <a:cs typeface="Narkisim" pitchFamily="34" charset="-79"/>
              </a:rPr>
              <a:t>	Tantôt elle exige de lui qu'il pratique la bienfaisance.</a:t>
            </a:r>
          </a:p>
        </p:txBody>
      </p:sp>
      <p:sp>
        <p:nvSpPr>
          <p:cNvPr id="99338" name="Espace réservé de la date 12"/>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698EAD78-DC03-41E2-98C8-C504CE36C95D}" type="datetime1">
              <a:rPr lang="fr-FR" sz="1400" smtClean="0"/>
              <a:pPr>
                <a:defRPr/>
              </a:pPr>
              <a:t>19/11/2022</a:t>
            </a:fld>
            <a:endParaRPr lang="fr-FR" sz="1400" smtClean="0"/>
          </a:p>
        </p:txBody>
      </p:sp>
      <p:sp>
        <p:nvSpPr>
          <p:cNvPr id="99339" name="Espace réservé du numéro de diapositive 13"/>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B629A8E-E33F-4B18-9EF8-C666F5CD0A08}" type="slidenum">
              <a:rPr lang="fr-FR" sz="1400" smtClean="0"/>
              <a:pPr>
                <a:defRPr/>
              </a:pPr>
              <a:t>50</a:t>
            </a:fld>
            <a:endParaRPr lang="fr-FR" sz="1400" smtClean="0"/>
          </a:p>
        </p:txBody>
      </p:sp>
      <p:sp>
        <p:nvSpPr>
          <p:cNvPr id="12"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La  modernisation</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80" name="Rectangle 4"/>
          <p:cNvSpPr>
            <a:spLocks noChangeArrowheads="1"/>
          </p:cNvSpPr>
          <p:nvPr/>
        </p:nvSpPr>
        <p:spPr bwMode="auto">
          <a:xfrm>
            <a:off x="395288" y="188913"/>
            <a:ext cx="8208962" cy="522287"/>
          </a:xfrm>
          <a:prstGeom prst="rect">
            <a:avLst/>
          </a:prstGeom>
          <a:solidFill>
            <a:srgbClr val="C00000"/>
          </a:solidFill>
          <a:ln w="12700" cap="sq">
            <a:noFill/>
            <a:miter lim="800000"/>
            <a:headEnd type="none" w="sm" len="sm"/>
            <a:tailEnd type="none" w="sm" len="sm"/>
          </a:ln>
          <a:effectLst/>
        </p:spPr>
        <p:txBody>
          <a:bodyPr>
            <a:spAutoFit/>
          </a:bodyPr>
          <a:lstStyle/>
          <a:p>
            <a:pPr algn="ctr">
              <a:defRPr/>
            </a:pPr>
            <a:r>
              <a:rPr lang="fr-CH" sz="2800" b="1" dirty="0">
                <a:solidFill>
                  <a:srgbClr val="FFFF00"/>
                </a:solidFill>
                <a:effectLst>
                  <a:outerShdw blurRad="38100" dist="38100" dir="2700000" algn="tl">
                    <a:srgbClr val="000000"/>
                  </a:outerShdw>
                </a:effectLst>
                <a:latin typeface="Tahoma" pitchFamily="34" charset="0"/>
                <a:cs typeface="Arial" charset="0"/>
              </a:rPr>
              <a:t> </a:t>
            </a:r>
            <a:r>
              <a:rPr lang="fr-FR" sz="2800" dirty="0">
                <a:solidFill>
                  <a:schemeClr val="accent2"/>
                </a:solidFill>
                <a:effectLst>
                  <a:outerShdw blurRad="38100" dist="38100" dir="2700000" algn="tl">
                    <a:srgbClr val="000000"/>
                  </a:outerShdw>
                </a:effectLst>
                <a:latin typeface="Verdana" pitchFamily="34" charset="0"/>
                <a:cs typeface="Arial" charset="0"/>
              </a:rPr>
              <a:t> </a:t>
            </a:r>
            <a:r>
              <a:rPr lang="fr-FR" sz="2800" dirty="0">
                <a:solidFill>
                  <a:schemeClr val="bg1"/>
                </a:solidFill>
                <a:effectLst>
                  <a:outerShdw blurRad="38100" dist="38100" dir="2700000" algn="tl">
                    <a:srgbClr val="000000"/>
                  </a:outerShdw>
                </a:effectLst>
                <a:latin typeface="Verdana" pitchFamily="34" charset="0"/>
                <a:cs typeface="Arial" charset="0"/>
              </a:rPr>
              <a:t>MANAGEMENT DES SERVICES PUBLICS </a:t>
            </a:r>
          </a:p>
        </p:txBody>
      </p:sp>
      <p:sp>
        <p:nvSpPr>
          <p:cNvPr id="138244" name="Text Box 6"/>
          <p:cNvSpPr txBox="1">
            <a:spLocks noChangeArrowheads="1"/>
          </p:cNvSpPr>
          <p:nvPr/>
        </p:nvSpPr>
        <p:spPr bwMode="auto">
          <a:xfrm>
            <a:off x="1476375" y="4652963"/>
            <a:ext cx="6840538" cy="366712"/>
          </a:xfrm>
          <a:prstGeom prst="rect">
            <a:avLst/>
          </a:prstGeom>
          <a:noFill/>
          <a:ln w="9525">
            <a:noFill/>
            <a:miter lim="800000"/>
            <a:headEnd/>
            <a:tailEnd/>
          </a:ln>
        </p:spPr>
        <p:txBody>
          <a:bodyPr>
            <a:spAutoFit/>
          </a:bodyPr>
          <a:lstStyle/>
          <a:p>
            <a:pPr>
              <a:spcBef>
                <a:spcPct val="50000"/>
              </a:spcBef>
            </a:pPr>
            <a:endParaRPr lang="fr-FR"/>
          </a:p>
        </p:txBody>
      </p:sp>
      <p:sp>
        <p:nvSpPr>
          <p:cNvPr id="138245" name="Text Box 7"/>
          <p:cNvSpPr txBox="1">
            <a:spLocks noChangeArrowheads="1"/>
          </p:cNvSpPr>
          <p:nvPr/>
        </p:nvSpPr>
        <p:spPr bwMode="auto">
          <a:xfrm>
            <a:off x="3492500" y="4797425"/>
            <a:ext cx="4967288" cy="1016000"/>
          </a:xfrm>
          <a:prstGeom prst="rect">
            <a:avLst/>
          </a:prstGeom>
          <a:noFill/>
          <a:ln w="9525">
            <a:noFill/>
            <a:miter lim="800000"/>
            <a:headEnd/>
            <a:tailEnd/>
          </a:ln>
        </p:spPr>
        <p:txBody>
          <a:bodyPr>
            <a:spAutoFit/>
          </a:bodyPr>
          <a:lstStyle/>
          <a:p>
            <a:pPr algn="r"/>
            <a:r>
              <a:rPr lang="fr-FR" sz="2400" b="1" i="1">
                <a:solidFill>
                  <a:schemeClr val="tx2"/>
                </a:solidFill>
              </a:rPr>
              <a:t> </a:t>
            </a:r>
            <a:endParaRPr lang="fr-FR" sz="2400" b="1"/>
          </a:p>
          <a:p>
            <a:pPr algn="r">
              <a:spcBef>
                <a:spcPct val="50000"/>
              </a:spcBef>
            </a:pPr>
            <a:endParaRPr lang="fr-FR" sz="2400" b="1"/>
          </a:p>
        </p:txBody>
      </p:sp>
      <p:sp>
        <p:nvSpPr>
          <p:cNvPr id="7" name="Rectangle 4"/>
          <p:cNvSpPr>
            <a:spLocks noChangeArrowheads="1"/>
          </p:cNvSpPr>
          <p:nvPr/>
        </p:nvSpPr>
        <p:spPr bwMode="auto">
          <a:xfrm>
            <a:off x="468313" y="4797425"/>
            <a:ext cx="8207375" cy="954088"/>
          </a:xfrm>
          <a:prstGeom prst="rect">
            <a:avLst/>
          </a:prstGeom>
          <a:solidFill>
            <a:srgbClr val="C00000"/>
          </a:solidFill>
          <a:ln w="12700" cap="sq">
            <a:noFill/>
            <a:miter lim="800000"/>
            <a:headEnd type="none" w="sm" len="sm"/>
            <a:tailEnd type="none" w="sm" len="sm"/>
          </a:ln>
          <a:effectLst/>
        </p:spPr>
        <p:txBody>
          <a:bodyPr>
            <a:spAutoFit/>
          </a:bodyPr>
          <a:lstStyle/>
          <a:p>
            <a:pPr algn="ctr">
              <a:defRPr/>
            </a:pPr>
            <a:r>
              <a:rPr lang="fr-CH" sz="2800" b="1" dirty="0">
                <a:solidFill>
                  <a:srgbClr val="FFFF00"/>
                </a:solidFill>
                <a:effectLst>
                  <a:outerShdw blurRad="38100" dist="38100" dir="2700000" algn="tl">
                    <a:srgbClr val="000000"/>
                  </a:outerShdw>
                </a:effectLst>
                <a:latin typeface="Tahoma" pitchFamily="34" charset="0"/>
                <a:cs typeface="Arial" charset="0"/>
              </a:rPr>
              <a:t> </a:t>
            </a:r>
            <a:r>
              <a:rPr lang="fr-FR" sz="2800" dirty="0">
                <a:solidFill>
                  <a:schemeClr val="accent2"/>
                </a:solidFill>
                <a:effectLst>
                  <a:outerShdw blurRad="38100" dist="38100" dir="2700000" algn="tl">
                    <a:srgbClr val="000000"/>
                  </a:outerShdw>
                </a:effectLst>
                <a:latin typeface="Verdana" pitchFamily="34" charset="0"/>
                <a:cs typeface="Arial" charset="0"/>
              </a:rPr>
              <a:t>  </a:t>
            </a:r>
            <a:r>
              <a:rPr lang="fr-FR" sz="2800" dirty="0">
                <a:solidFill>
                  <a:schemeClr val="bg1"/>
                </a:solidFill>
                <a:effectLst>
                  <a:outerShdw blurRad="38100" dist="38100" dir="2700000" algn="tl">
                    <a:srgbClr val="000000"/>
                  </a:outerShdw>
                </a:effectLst>
                <a:latin typeface="Verdana" pitchFamily="34" charset="0"/>
                <a:cs typeface="Arial" charset="0"/>
              </a:rPr>
              <a:t>Une introduction au management des services publics </a:t>
            </a:r>
          </a:p>
        </p:txBody>
      </p:sp>
      <p:pic>
        <p:nvPicPr>
          <p:cNvPr id="8" name="Picture 1" descr="C:\Users\acer\Desktop\téléchargement.jpg"/>
          <p:cNvPicPr>
            <a:picLocks noChangeAspect="1" noChangeArrowheads="1"/>
          </p:cNvPicPr>
          <p:nvPr/>
        </p:nvPicPr>
        <p:blipFill>
          <a:blip r:embed="rId3"/>
          <a:srcRect/>
          <a:stretch>
            <a:fillRect/>
          </a:stretch>
        </p:blipFill>
        <p:spPr bwMode="auto">
          <a:xfrm>
            <a:off x="2428860" y="2071678"/>
            <a:ext cx="3500442" cy="2286016"/>
          </a:xfrm>
          <a:prstGeom prst="rect">
            <a:avLst/>
          </a:prstGeom>
          <a:noFill/>
        </p:spPr>
      </p:pic>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28596" y="2357430"/>
            <a:ext cx="8077200" cy="3416320"/>
          </a:xfrm>
          <a:prstGeom prst="rect">
            <a:avLst/>
          </a:prstGeom>
          <a:noFill/>
          <a:ln w="9525">
            <a:noFill/>
            <a:miter lim="800000"/>
            <a:headEnd/>
            <a:tailEnd/>
          </a:ln>
        </p:spPr>
        <p:txBody>
          <a:bodyPr>
            <a:spAutoFit/>
          </a:bodyPr>
          <a:lstStyle/>
          <a:p>
            <a:pPr eaLnBrk="0" hangingPunct="0"/>
            <a:r>
              <a:rPr lang="fr-FR" sz="2400" dirty="0">
                <a:latin typeface="Narkisim" pitchFamily="34" charset="-79"/>
                <a:cs typeface="Narkisim" pitchFamily="34" charset="-79"/>
              </a:rPr>
              <a:t>Les administrations et organismes qui œuvrent dans la sphère collective se dotent aujourd'hui d'outils de gestion et de techniques et méthodes adaptées pour appréhender de multiples enjeux.</a:t>
            </a:r>
          </a:p>
          <a:p>
            <a:pPr eaLnBrk="0" hangingPunct="0"/>
            <a:endParaRPr lang="fr-FR" sz="2400" dirty="0">
              <a:latin typeface="Narkisim" pitchFamily="34" charset="-79"/>
              <a:cs typeface="Narkisim" pitchFamily="34" charset="-79"/>
            </a:endParaRPr>
          </a:p>
          <a:p>
            <a:pPr eaLnBrk="0" hangingPunct="0"/>
            <a:r>
              <a:rPr lang="fr-FR" sz="2400" dirty="0">
                <a:latin typeface="Narkisim" pitchFamily="34" charset="-79"/>
                <a:cs typeface="Narkisim" pitchFamily="34" charset="-79"/>
              </a:rPr>
              <a:t> Le management public permet de répondre à des attentes précises en termes de maîtrise d'outils managériaux, et cherche à combler un manque évident de cadres dans les métiers liés à la gestion et au développement de ces organismes.</a:t>
            </a:r>
            <a:br>
              <a:rPr lang="fr-FR" sz="2400" dirty="0">
                <a:latin typeface="Narkisim" pitchFamily="34" charset="-79"/>
                <a:cs typeface="Narkisim" pitchFamily="34" charset="-79"/>
              </a:rPr>
            </a:br>
            <a:endParaRPr lang="fr-FR" sz="2400" dirty="0">
              <a:latin typeface="Narkisim" pitchFamily="34" charset="-79"/>
              <a:cs typeface="Narkisim" pitchFamily="34" charset="-79"/>
            </a:endParaRPr>
          </a:p>
        </p:txBody>
      </p:sp>
      <p:sp>
        <p:nvSpPr>
          <p:cNvPr id="139267" name="Espace réservé du numéro de diapositive 4"/>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E05276F1-DE5F-4291-B315-C9BB5320B388}" type="slidenum">
              <a:rPr lang="fr-FR" sz="1400" b="1">
                <a:solidFill>
                  <a:srgbClr val="FFFFFF"/>
                </a:solidFill>
                <a:latin typeface="Century Schoolbook" pitchFamily="18" charset="0"/>
              </a:rPr>
              <a:pPr/>
              <a:t>52</a:t>
            </a:fld>
            <a:endParaRPr lang="fr-FR" sz="1400" b="1">
              <a:solidFill>
                <a:srgbClr val="FFFFFF"/>
              </a:solidFill>
              <a:latin typeface="Century Schoolbook" pitchFamily="18" charset="0"/>
            </a:endParaRPr>
          </a:p>
        </p:txBody>
      </p:sp>
      <p:sp>
        <p:nvSpPr>
          <p:cNvPr id="5"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 Management</a:t>
            </a:r>
            <a:r>
              <a:rPr kumimoji="0" lang="fr-FR" sz="4400" b="0" i="0" u="none" strike="noStrike" kern="1200" cap="none" spc="0" normalizeH="0" noProof="0" dirty="0" smtClean="0">
                <a:ln>
                  <a:noFill/>
                </a:ln>
                <a:solidFill>
                  <a:schemeClr val="lt1"/>
                </a:solidFill>
                <a:effectLst/>
                <a:uLnTx/>
                <a:uFillTx/>
                <a:latin typeface="+mn-lt"/>
                <a:ea typeface="+mn-ea"/>
                <a:cs typeface="+mn-cs"/>
              </a:rPr>
              <a:t>  des SP </a:t>
            </a:r>
            <a:endParaRPr kumimoji="0" lang="fr-FR" sz="44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9750" y="1916113"/>
            <a:ext cx="8077200" cy="3416320"/>
          </a:xfrm>
          <a:prstGeom prst="rect">
            <a:avLst/>
          </a:prstGeom>
          <a:noFill/>
          <a:ln w="9525">
            <a:noFill/>
            <a:miter lim="800000"/>
            <a:headEnd/>
            <a:tailEnd/>
          </a:ln>
        </p:spPr>
        <p:txBody>
          <a:bodyPr>
            <a:spAutoFit/>
          </a:bodyPr>
          <a:lstStyle/>
          <a:p>
            <a:pPr eaLnBrk="0" hangingPunct="0"/>
            <a:r>
              <a:rPr lang="fr-FR" sz="2400" dirty="0">
                <a:latin typeface="Narkisim" pitchFamily="34" charset="-79"/>
                <a:cs typeface="Narkisim" pitchFamily="34" charset="-79"/>
              </a:rPr>
              <a:t>Comment gérer une collectivité ? </a:t>
            </a:r>
            <a:endParaRPr lang="fr-FR" sz="2400" dirty="0" smtClean="0">
              <a:latin typeface="Narkisim" pitchFamily="34" charset="-79"/>
              <a:cs typeface="Narkisim" pitchFamily="34" charset="-79"/>
            </a:endParaRPr>
          </a:p>
          <a:p>
            <a:pPr eaLnBrk="0" hangingPunct="0"/>
            <a:r>
              <a:rPr lang="fr-FR" sz="2400" dirty="0" smtClean="0">
                <a:latin typeface="Narkisim" pitchFamily="34" charset="-79"/>
                <a:cs typeface="Narkisim" pitchFamily="34" charset="-79"/>
              </a:rPr>
              <a:t>Comment </a:t>
            </a:r>
            <a:r>
              <a:rPr lang="fr-FR" sz="2400" dirty="0">
                <a:latin typeface="Narkisim" pitchFamily="34" charset="-79"/>
                <a:cs typeface="Narkisim" pitchFamily="34" charset="-79"/>
              </a:rPr>
              <a:t>administrer une structure culturelle ou associative ? Comment mener à bien des projets sur un territoire ? </a:t>
            </a:r>
            <a:endParaRPr lang="fr-FR" sz="2400" dirty="0" smtClean="0">
              <a:latin typeface="Narkisim" pitchFamily="34" charset="-79"/>
              <a:cs typeface="Narkisim" pitchFamily="34" charset="-79"/>
            </a:endParaRPr>
          </a:p>
          <a:p>
            <a:pPr eaLnBrk="0" hangingPunct="0"/>
            <a:r>
              <a:rPr lang="fr-FR" sz="2400" dirty="0" smtClean="0">
                <a:latin typeface="Narkisim" pitchFamily="34" charset="-79"/>
                <a:cs typeface="Narkisim" pitchFamily="34" charset="-79"/>
              </a:rPr>
              <a:t>Comment </a:t>
            </a:r>
            <a:r>
              <a:rPr lang="fr-FR" sz="2400" dirty="0">
                <a:latin typeface="Narkisim" pitchFamily="34" charset="-79"/>
                <a:cs typeface="Narkisim" pitchFamily="34" charset="-79"/>
              </a:rPr>
              <a:t>financer des partenariats publics / privés ? </a:t>
            </a:r>
            <a:endParaRPr lang="fr-FR" sz="2400" dirty="0" smtClean="0">
              <a:latin typeface="Narkisim" pitchFamily="34" charset="-79"/>
              <a:cs typeface="Narkisim" pitchFamily="34" charset="-79"/>
            </a:endParaRPr>
          </a:p>
          <a:p>
            <a:pPr eaLnBrk="0" hangingPunct="0"/>
            <a:endParaRPr lang="fr-FR" sz="2400" dirty="0">
              <a:latin typeface="Narkisim" pitchFamily="34" charset="-79"/>
              <a:cs typeface="Narkisim" pitchFamily="34" charset="-79"/>
            </a:endParaRPr>
          </a:p>
          <a:p>
            <a:pPr eaLnBrk="0" hangingPunct="0"/>
            <a:r>
              <a:rPr lang="fr-FR" sz="2400" dirty="0" smtClean="0">
                <a:latin typeface="Narkisim" pitchFamily="34" charset="-79"/>
                <a:cs typeface="Narkisim" pitchFamily="34" charset="-79"/>
              </a:rPr>
              <a:t>Ces </a:t>
            </a:r>
            <a:r>
              <a:rPr lang="fr-FR" sz="2400" dirty="0">
                <a:latin typeface="Narkisim" pitchFamily="34" charset="-79"/>
                <a:cs typeface="Narkisim" pitchFamily="34" charset="-79"/>
              </a:rPr>
              <a:t>questions nécessitent une véritable connaissance des logiques publiques mais aussi une maîtrise détaillée de méthodes et démarches managériales.</a:t>
            </a:r>
          </a:p>
          <a:p>
            <a:pPr eaLnBrk="0" hangingPunct="0"/>
            <a:endParaRPr lang="fr-FR" sz="2400" dirty="0">
              <a:latin typeface="Narkisim" pitchFamily="34" charset="-79"/>
              <a:cs typeface="Narkisim" pitchFamily="34" charset="-79"/>
            </a:endParaRPr>
          </a:p>
        </p:txBody>
      </p:sp>
      <p:sp>
        <p:nvSpPr>
          <p:cNvPr id="140291" name="Espace réservé du numéro de diapositive 4"/>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67A6EE0A-74EC-4F8C-A004-BE9AF3699305}" type="slidenum">
              <a:rPr lang="fr-FR" sz="1400" b="1">
                <a:solidFill>
                  <a:srgbClr val="FFFFFF"/>
                </a:solidFill>
                <a:latin typeface="Century Schoolbook" pitchFamily="18" charset="0"/>
              </a:rPr>
              <a:pPr/>
              <a:t>53</a:t>
            </a:fld>
            <a:endParaRPr lang="fr-FR" sz="1400" b="1">
              <a:solidFill>
                <a:srgbClr val="FFFFFF"/>
              </a:solidFill>
              <a:latin typeface="Century Schoolbook" pitchFamily="18" charset="0"/>
            </a:endParaRPr>
          </a:p>
        </p:txBody>
      </p:sp>
      <p:sp>
        <p:nvSpPr>
          <p:cNvPr id="5"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 Management</a:t>
            </a:r>
            <a:r>
              <a:rPr kumimoji="0" lang="fr-FR" sz="4400" b="0" i="0" u="none" strike="noStrike" kern="1200" cap="none" spc="0" normalizeH="0" noProof="0" dirty="0" smtClean="0">
                <a:ln>
                  <a:noFill/>
                </a:ln>
                <a:solidFill>
                  <a:schemeClr val="lt1"/>
                </a:solidFill>
                <a:effectLst/>
                <a:uLnTx/>
                <a:uFillTx/>
                <a:latin typeface="+mn-lt"/>
                <a:ea typeface="+mn-ea"/>
                <a:cs typeface="+mn-cs"/>
              </a:rPr>
              <a:t>  </a:t>
            </a:r>
            <a:r>
              <a:rPr kumimoji="0" lang="fr-FR" sz="4400" b="0" i="0" u="none" strike="noStrike" kern="1200" cap="none" spc="0" normalizeH="0" baseline="0" noProof="0" dirty="0" smtClean="0">
                <a:ln>
                  <a:noFill/>
                </a:ln>
                <a:solidFill>
                  <a:schemeClr val="lt1"/>
                </a:solidFill>
                <a:effectLst/>
                <a:uLnTx/>
                <a:uFillTx/>
                <a:latin typeface="+mn-lt"/>
                <a:ea typeface="+mn-ea"/>
                <a:cs typeface="+mn-cs"/>
              </a:rPr>
              <a:t>des SP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68313" y="1628775"/>
            <a:ext cx="8077200" cy="2677656"/>
          </a:xfrm>
          <a:prstGeom prst="rect">
            <a:avLst/>
          </a:prstGeom>
          <a:noFill/>
          <a:ln w="9525">
            <a:noFill/>
            <a:miter lim="800000"/>
            <a:headEnd/>
            <a:tailEnd/>
          </a:ln>
        </p:spPr>
        <p:txBody>
          <a:bodyPr>
            <a:spAutoFit/>
          </a:bodyPr>
          <a:lstStyle/>
          <a:p>
            <a:pPr eaLnBrk="0" hangingPunct="0"/>
            <a:endParaRPr lang="fr-FR" sz="2400" dirty="0">
              <a:latin typeface="Narkisim" pitchFamily="34" charset="-79"/>
              <a:cs typeface="Narkisim" pitchFamily="34" charset="-79"/>
            </a:endParaRPr>
          </a:p>
          <a:p>
            <a:pPr algn="just" eaLnBrk="0" hangingPunct="0">
              <a:buFont typeface="Wingdings" pitchFamily="2" charset="2"/>
              <a:buChar char="q"/>
            </a:pPr>
            <a:r>
              <a:rPr lang="fr-FR" sz="2400" dirty="0">
                <a:latin typeface="Narkisim" pitchFamily="34" charset="-79"/>
                <a:cs typeface="Narkisim" pitchFamily="34" charset="-79"/>
              </a:rPr>
              <a:t>L'administration s'est réformée peu à peu. </a:t>
            </a:r>
            <a:endParaRPr lang="fr-FR" sz="2400" dirty="0" smtClean="0">
              <a:latin typeface="Narkisim" pitchFamily="34" charset="-79"/>
              <a:cs typeface="Narkisim" pitchFamily="34" charset="-79"/>
            </a:endParaRPr>
          </a:p>
          <a:p>
            <a:pPr algn="just" eaLnBrk="0" hangingPunct="0">
              <a:buFont typeface="Wingdings" pitchFamily="2" charset="2"/>
              <a:buChar char="q"/>
            </a:pPr>
            <a:r>
              <a:rPr lang="fr-FR" sz="2400" dirty="0" smtClean="0">
                <a:latin typeface="Narkisim" pitchFamily="34" charset="-79"/>
                <a:cs typeface="Narkisim" pitchFamily="34" charset="-79"/>
              </a:rPr>
              <a:t>Les </a:t>
            </a:r>
            <a:r>
              <a:rPr lang="fr-FR" sz="2400" dirty="0">
                <a:latin typeface="Narkisim" pitchFamily="34" charset="-79"/>
                <a:cs typeface="Narkisim" pitchFamily="34" charset="-79"/>
              </a:rPr>
              <a:t>organisations qui composent la sphère publique sont aujourd'hui en demande de nouveaux profils de managers, à même de répondre aux exigences des territoires et des marchés, tout en conservant une démarche éthique liée à l'enjeu de la gestion des services publics et des biens collectifs.</a:t>
            </a:r>
          </a:p>
        </p:txBody>
      </p:sp>
      <p:sp>
        <p:nvSpPr>
          <p:cNvPr id="141315" name="Espace réservé du numéro de diapositive 4"/>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5650B0CB-FEB5-48C2-8671-97A775BEE7F0}" type="slidenum">
              <a:rPr lang="fr-FR" sz="1400" b="1">
                <a:solidFill>
                  <a:srgbClr val="FFFFFF"/>
                </a:solidFill>
                <a:latin typeface="Century Schoolbook" pitchFamily="18" charset="0"/>
              </a:rPr>
              <a:pPr/>
              <a:t>54</a:t>
            </a:fld>
            <a:endParaRPr lang="fr-FR" sz="1400" b="1">
              <a:solidFill>
                <a:srgbClr val="FFFFFF"/>
              </a:solidFill>
              <a:latin typeface="Century Schoolbook" pitchFamily="18" charset="0"/>
            </a:endParaRPr>
          </a:p>
        </p:txBody>
      </p:sp>
      <p:sp>
        <p:nvSpPr>
          <p:cNvPr id="7" name="Titre 1"/>
          <p:cNvSpPr txBox="1">
            <a:spLocks/>
          </p:cNvSpPr>
          <p:nvPr/>
        </p:nvSpPr>
        <p:spPr>
          <a:xfrm>
            <a:off x="457200" y="274638"/>
            <a:ext cx="8229600" cy="1143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lt1"/>
                </a:solidFill>
                <a:effectLst/>
                <a:uLnTx/>
                <a:uFillTx/>
                <a:latin typeface="+mn-lt"/>
                <a:ea typeface="+mn-ea"/>
                <a:cs typeface="+mn-cs"/>
              </a:rPr>
              <a:t> Management</a:t>
            </a:r>
            <a:r>
              <a:rPr kumimoji="0" lang="fr-FR" sz="4400" b="0" i="0" u="none" strike="noStrike" kern="1200" cap="none" spc="0" normalizeH="0" noProof="0" dirty="0" smtClean="0">
                <a:ln>
                  <a:noFill/>
                </a:ln>
                <a:solidFill>
                  <a:schemeClr val="lt1"/>
                </a:solidFill>
                <a:effectLst/>
                <a:uLnTx/>
                <a:uFillTx/>
                <a:latin typeface="+mn-lt"/>
                <a:ea typeface="+mn-ea"/>
                <a:cs typeface="+mn-cs"/>
              </a:rPr>
              <a:t>  </a:t>
            </a:r>
            <a:r>
              <a:rPr kumimoji="0" lang="fr-FR" sz="4400" b="0" i="0" u="none" strike="noStrike" kern="1200" cap="none" spc="0" normalizeH="0" baseline="0" noProof="0" dirty="0" smtClean="0">
                <a:ln>
                  <a:noFill/>
                </a:ln>
                <a:solidFill>
                  <a:schemeClr val="lt1"/>
                </a:solidFill>
                <a:effectLst/>
                <a:uLnTx/>
                <a:uFillTx/>
                <a:latin typeface="+mn-lt"/>
                <a:ea typeface="+mn-ea"/>
                <a:cs typeface="+mn-cs"/>
              </a:rPr>
              <a:t>des SP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68313" y="1773238"/>
            <a:ext cx="8077200" cy="2676525"/>
          </a:xfrm>
          <a:prstGeom prst="rect">
            <a:avLst/>
          </a:prstGeom>
          <a:noFill/>
          <a:ln w="9525">
            <a:noFill/>
            <a:miter lim="800000"/>
            <a:headEnd/>
            <a:tailEnd/>
          </a:ln>
        </p:spPr>
        <p:txBody>
          <a:bodyPr>
            <a:spAutoFit/>
          </a:bodyPr>
          <a:lstStyle/>
          <a:p>
            <a:r>
              <a:rPr lang="fr-FR" sz="2400" dirty="0">
                <a:latin typeface="Century Schoolbook" pitchFamily="18" charset="0"/>
              </a:rPr>
              <a:t> Le management public se situe, en sciences de gestion, à la croisée des modes d'entrée fonctionnels (finances, ressources humaines, droit public, systèmes d'information, communication, marketing, stratégie...) et des spécificités qui composent le paysage public (santé, social, environnement, qualité, champ culturel, administration générale...).</a:t>
            </a:r>
          </a:p>
        </p:txBody>
      </p:sp>
      <p:sp>
        <p:nvSpPr>
          <p:cNvPr id="142339" name="Espace réservé du numéro de diapositive 4"/>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3C6EE772-0589-48B9-A1DD-685F8A26B9C7}" type="slidenum">
              <a:rPr lang="fr-FR" sz="1400" b="1">
                <a:solidFill>
                  <a:srgbClr val="FFFFFF"/>
                </a:solidFill>
                <a:latin typeface="Century Schoolbook" pitchFamily="18" charset="0"/>
              </a:rPr>
              <a:pPr/>
              <a:t>55</a:t>
            </a:fld>
            <a:endParaRPr lang="fr-FR" sz="1400" b="1">
              <a:solidFill>
                <a:srgbClr val="FFFFFF"/>
              </a:solidFill>
              <a:latin typeface="Century Schoolbook" pitchFamily="18" charset="0"/>
            </a:endParaRPr>
          </a:p>
        </p:txBody>
      </p:sp>
      <p:sp>
        <p:nvSpPr>
          <p:cNvPr id="6" name="ZoneTexte 5"/>
          <p:cNvSpPr txBox="1"/>
          <p:nvPr/>
        </p:nvSpPr>
        <p:spPr>
          <a:xfrm>
            <a:off x="1476375" y="333375"/>
            <a:ext cx="6191250" cy="584775"/>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fr-FR" sz="3200" dirty="0">
                <a:solidFill>
                  <a:schemeClr val="bg1"/>
                </a:solidFill>
                <a:latin typeface="Narkisim" pitchFamily="34" charset="-79"/>
                <a:cs typeface="Narkisim" pitchFamily="34" charset="-79"/>
              </a:rPr>
              <a:t>Objet du management public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9750" y="2133600"/>
            <a:ext cx="8077200" cy="457200"/>
          </a:xfrm>
          <a:prstGeom prst="rect">
            <a:avLst/>
          </a:prstGeom>
          <a:noFill/>
          <a:ln w="9525">
            <a:noFill/>
            <a:miter lim="800000"/>
            <a:headEnd/>
            <a:tailEnd/>
          </a:ln>
        </p:spPr>
        <p:txBody>
          <a:bodyPr>
            <a:spAutoFit/>
          </a:bodyPr>
          <a:lstStyle/>
          <a:p>
            <a:r>
              <a:rPr lang="fr-FR" sz="2400">
                <a:latin typeface="Century Schoolbook" pitchFamily="18" charset="0"/>
              </a:rPr>
              <a:t>  </a:t>
            </a:r>
          </a:p>
        </p:txBody>
      </p:sp>
      <p:sp>
        <p:nvSpPr>
          <p:cNvPr id="143363" name="Espace réservé du numéro de diapositive 4"/>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FAB25FAF-B6DF-49E2-8A40-F10FD6C6AC2F}" type="slidenum">
              <a:rPr lang="fr-FR" sz="1400" b="1">
                <a:solidFill>
                  <a:srgbClr val="FFFFFF"/>
                </a:solidFill>
                <a:latin typeface="Century Schoolbook" pitchFamily="18" charset="0"/>
              </a:rPr>
              <a:pPr/>
              <a:t>56</a:t>
            </a:fld>
            <a:endParaRPr lang="fr-FR" sz="1400" b="1">
              <a:solidFill>
                <a:srgbClr val="FFFFFF"/>
              </a:solidFill>
              <a:latin typeface="Century Schoolbook" pitchFamily="18" charset="0"/>
            </a:endParaRPr>
          </a:p>
        </p:txBody>
      </p:sp>
      <p:sp>
        <p:nvSpPr>
          <p:cNvPr id="6" name="ZoneTexte 5"/>
          <p:cNvSpPr txBox="1"/>
          <p:nvPr/>
        </p:nvSpPr>
        <p:spPr>
          <a:xfrm>
            <a:off x="1476375" y="333375"/>
            <a:ext cx="6191250" cy="646331"/>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fr-FR" sz="3600" dirty="0">
                <a:solidFill>
                  <a:schemeClr val="bg1"/>
                </a:solidFill>
                <a:latin typeface="Narkisim" pitchFamily="34" charset="-79"/>
                <a:cs typeface="Narkisim" pitchFamily="34" charset="-79"/>
              </a:rPr>
              <a:t>Objet du management public </a:t>
            </a:r>
          </a:p>
        </p:txBody>
      </p:sp>
      <p:sp>
        <p:nvSpPr>
          <p:cNvPr id="180229" name="Text Box 5"/>
          <p:cNvSpPr txBox="1">
            <a:spLocks noChangeArrowheads="1"/>
          </p:cNvSpPr>
          <p:nvPr/>
        </p:nvSpPr>
        <p:spPr bwMode="auto">
          <a:xfrm>
            <a:off x="1071538" y="3500438"/>
            <a:ext cx="7058025" cy="1200329"/>
          </a:xfrm>
          <a:prstGeom prst="rect">
            <a:avLst/>
          </a:prstGeom>
          <a:noFill/>
          <a:ln w="9525">
            <a:noFill/>
            <a:miter lim="800000"/>
            <a:headEnd/>
            <a:tailEnd/>
          </a:ln>
          <a:effectLst/>
        </p:spPr>
        <p:txBody>
          <a:bodyPr>
            <a:spAutoFit/>
          </a:bodyPr>
          <a:lstStyle/>
          <a:p>
            <a:pPr>
              <a:spcBef>
                <a:spcPct val="50000"/>
              </a:spcBef>
              <a:defRPr/>
            </a:pPr>
            <a:r>
              <a:rPr lang="fr-FR" sz="2400" b="1" dirty="0" smtClean="0">
                <a:solidFill>
                  <a:srgbClr val="C00000"/>
                </a:solidFill>
                <a:effectLst>
                  <a:outerShdw blurRad="38100" dist="38100" dir="2700000" algn="tl">
                    <a:srgbClr val="C0C0C0"/>
                  </a:outerShdw>
                </a:effectLst>
                <a:latin typeface="Narkisim" pitchFamily="34" charset="-79"/>
                <a:cs typeface="Narkisim" pitchFamily="34" charset="-79"/>
              </a:rPr>
              <a:t> Si nos entreprises , s’adaptent aux méthodes de management , le management des organisations publiques peine à s’imposer  </a:t>
            </a:r>
            <a:endParaRPr lang="fr-FR" sz="2400" dirty="0">
              <a:solidFill>
                <a:srgbClr val="C00000"/>
              </a:solidFill>
              <a:latin typeface="Narkisim" pitchFamily="34" charset="-79"/>
              <a:cs typeface="Narkisim" pitchFamily="34" charset="-79"/>
            </a:endParaRPr>
          </a:p>
        </p:txBody>
      </p:sp>
      <p:sp>
        <p:nvSpPr>
          <p:cNvPr id="7" name="Text Box 5"/>
          <p:cNvSpPr txBox="1">
            <a:spLocks noChangeArrowheads="1"/>
          </p:cNvSpPr>
          <p:nvPr/>
        </p:nvSpPr>
        <p:spPr bwMode="auto">
          <a:xfrm>
            <a:off x="1357290" y="1357298"/>
            <a:ext cx="7058025" cy="1754326"/>
          </a:xfrm>
          <a:prstGeom prst="rect">
            <a:avLst/>
          </a:prstGeom>
          <a:noFill/>
          <a:ln w="9525">
            <a:noFill/>
            <a:miter lim="800000"/>
            <a:headEnd/>
            <a:tailEnd/>
          </a:ln>
          <a:effectLst/>
        </p:spPr>
        <p:txBody>
          <a:bodyPr>
            <a:spAutoFit/>
          </a:bodyPr>
          <a:lstStyle/>
          <a:p>
            <a:pPr>
              <a:spcBef>
                <a:spcPct val="50000"/>
              </a:spcBef>
              <a:defRPr/>
            </a:pPr>
            <a:r>
              <a:rPr lang="fr-FR" sz="2400" b="1" dirty="0">
                <a:solidFill>
                  <a:schemeClr val="hlink"/>
                </a:solidFill>
                <a:effectLst>
                  <a:outerShdw blurRad="38100" dist="38100" dir="2700000" algn="tl">
                    <a:srgbClr val="C0C0C0"/>
                  </a:outerShdw>
                </a:effectLst>
                <a:latin typeface="Narkisim" pitchFamily="34" charset="-79"/>
                <a:cs typeface="Narkisim" pitchFamily="34" charset="-79"/>
              </a:rPr>
              <a:t>Mais , le management public  est encore en formation , les changements fréquents de visions, de stratégies et la multiplicité des acteurs……….</a:t>
            </a:r>
          </a:p>
          <a:p>
            <a:pPr>
              <a:spcBef>
                <a:spcPct val="50000"/>
              </a:spcBef>
              <a:defRPr/>
            </a:pPr>
            <a:r>
              <a:rPr lang="fr-FR" sz="2400" b="1" dirty="0">
                <a:solidFill>
                  <a:schemeClr val="hlink"/>
                </a:solidFill>
                <a:effectLst>
                  <a:outerShdw blurRad="38100" dist="38100" dir="2700000" algn="tl">
                    <a:srgbClr val="C0C0C0"/>
                  </a:outerShdw>
                </a:effectLst>
                <a:latin typeface="Narkisim" pitchFamily="34" charset="-79"/>
                <a:cs typeface="Narkisim" pitchFamily="34" charset="-79"/>
              </a:rPr>
              <a:t>…………….Rendent les réalité plus complexe </a:t>
            </a:r>
            <a:r>
              <a:rPr lang="fr-FR" sz="2400" dirty="0">
                <a:latin typeface="Narkisim" pitchFamily="34" charset="-79"/>
                <a:cs typeface="Narkisim" pitchFamily="34" charset="-79"/>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additive="base">
                                        <p:cTn id="7" dur="500" fill="hold"/>
                                        <p:tgtEl>
                                          <p:spTgt spid="13314"/>
                                        </p:tgtEl>
                                        <p:attrNameLst>
                                          <p:attrName>ppt_x</p:attrName>
                                        </p:attrNameLst>
                                      </p:cBhvr>
                                      <p:tavLst>
                                        <p:tav tm="0">
                                          <p:val>
                                            <p:strVal val="#ppt_x"/>
                                          </p:val>
                                        </p:tav>
                                        <p:tav tm="100000">
                                          <p:val>
                                            <p:strVal val="#ppt_x"/>
                                          </p:val>
                                        </p:tav>
                                      </p:tavLst>
                                    </p:anim>
                                    <p:anim calcmode="lin" valueType="num">
                                      <p:cBhvr additive="base">
                                        <p:cTn id="8" dur="500" fill="hold"/>
                                        <p:tgtEl>
                                          <p:spTgt spid="13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251520" y="188640"/>
            <a:ext cx="8712968" cy="792088"/>
          </a:xfrm>
        </p:spPr>
        <p:txBody>
          <a:bodyPr/>
          <a:lstStyle/>
          <a:p>
            <a:pPr eaLnBrk="1" fontAlgn="auto" hangingPunct="1">
              <a:spcAft>
                <a:spcPts val="0"/>
              </a:spcAft>
              <a:defRPr/>
            </a:pPr>
            <a:r>
              <a:rPr lang="fr-FR" sz="2000" dirty="0" smtClean="0"/>
              <a:t> MANAGEMENT DES SERVICES PUBLICS ET MANAGEMENT PUBLIC </a:t>
            </a:r>
            <a:endParaRPr lang="fr-FR" dirty="0"/>
          </a:p>
        </p:txBody>
      </p:sp>
      <p:sp>
        <p:nvSpPr>
          <p:cNvPr id="4099" name="Rectangle 3"/>
          <p:cNvSpPr>
            <a:spLocks noGrp="1" noChangeArrowheads="1"/>
          </p:cNvSpPr>
          <p:nvPr>
            <p:ph type="body" idx="4294967295"/>
          </p:nvPr>
        </p:nvSpPr>
        <p:spPr>
          <a:xfrm>
            <a:off x="539750" y="1600200"/>
            <a:ext cx="8280400" cy="1752600"/>
          </a:xfrm>
        </p:spPr>
        <p:txBody>
          <a:bodyPr/>
          <a:lstStyle/>
          <a:p>
            <a:pPr eaLnBrk="1" hangingPunct="1"/>
            <a:r>
              <a:rPr lang="fr-FR" sz="2800" smtClean="0"/>
              <a:t>Crise qui a donné lieu à une réflexion sur l’efficacité de l’Etat en général et de l’administration en particulier .</a:t>
            </a:r>
          </a:p>
        </p:txBody>
      </p:sp>
      <p:sp>
        <p:nvSpPr>
          <p:cNvPr id="4100" name="Rectangle 4"/>
          <p:cNvSpPr>
            <a:spLocks noChangeArrowheads="1"/>
          </p:cNvSpPr>
          <p:nvPr/>
        </p:nvSpPr>
        <p:spPr bwMode="auto">
          <a:xfrm>
            <a:off x="457200" y="3505200"/>
            <a:ext cx="8435975" cy="1524000"/>
          </a:xfrm>
          <a:prstGeom prst="rect">
            <a:avLst/>
          </a:prstGeom>
          <a:noFill/>
          <a:ln w="9525">
            <a:noFill/>
            <a:miter lim="800000"/>
            <a:headEnd/>
            <a:tailEnd/>
          </a:ln>
        </p:spPr>
        <p:txBody>
          <a:bodyPr/>
          <a:lstStyle/>
          <a:p>
            <a:pPr marL="365760" indent="-256032">
              <a:spcBef>
                <a:spcPts val="400"/>
              </a:spcBef>
              <a:spcAft>
                <a:spcPts val="0"/>
              </a:spcAft>
              <a:buClr>
                <a:schemeClr val="accent1"/>
              </a:buClr>
              <a:buSzPct val="68000"/>
              <a:buFont typeface="Wingdings 3"/>
              <a:buChar char=""/>
              <a:defRPr/>
            </a:pPr>
            <a:r>
              <a:rPr lang="fr-FR" sz="2800" dirty="0">
                <a:latin typeface="+mn-lt"/>
                <a:cs typeface="+mn-cs"/>
              </a:rPr>
              <a:t>La volonté de dépasser le modèle bureaucratique qui  à l’origine constituait le modèle le plus approprié ( procédures, garanties, légalité)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ppt_x</p:attrName>
                                        </p:attrNameLst>
                                      </p:cBhvr>
                                      <p:tavLst>
                                        <p:tav tm="0">
                                          <p:val>
                                            <p:fltVal val="0.5"/>
                                          </p:val>
                                        </p:tav>
                                        <p:tav tm="100000">
                                          <p:val>
                                            <p:strVal val="#ppt_x"/>
                                          </p:val>
                                        </p:tav>
                                      </p:tavLst>
                                    </p:anim>
                                    <p:anim calcmode="lin" valueType="num">
                                      <p:cBhvr>
                                        <p:cTn id="10" dur="500" fill="hold"/>
                                        <p:tgtEl>
                                          <p:spTgt spid="4098"/>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 calcmode="lin" valueType="num">
                                      <p:cBhvr>
                                        <p:cTn id="15"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099">
                                            <p:txEl>
                                              <p:pRg st="0" end="0"/>
                                            </p:txEl>
                                          </p:spTgt>
                                        </p:tgtEl>
                                        <p:attrNameLst>
                                          <p:attrName>ppt_x</p:attrName>
                                        </p:attrNameLst>
                                      </p:cBhvr>
                                      <p:tavLst>
                                        <p:tav tm="0">
                                          <p:val>
                                            <p:fltVal val="0.5"/>
                                          </p:val>
                                        </p:tav>
                                        <p:tav tm="100000">
                                          <p:val>
                                            <p:strVal val="#ppt_x"/>
                                          </p:val>
                                        </p:tav>
                                      </p:tavLst>
                                    </p:anim>
                                    <p:anim calcmode="lin" valueType="num">
                                      <p:cBhvr>
                                        <p:cTn id="18" dur="500" fill="hold"/>
                                        <p:tgtEl>
                                          <p:spTgt spid="409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4100"/>
                                        </p:tgtEl>
                                        <p:attrNameLst>
                                          <p:attrName>style.visibility</p:attrName>
                                        </p:attrNameLst>
                                      </p:cBhvr>
                                      <p:to>
                                        <p:strVal val="visible"/>
                                      </p:to>
                                    </p:set>
                                    <p:anim calcmode="lin" valueType="num">
                                      <p:cBhvr>
                                        <p:cTn id="23" dur="500" fill="hold"/>
                                        <p:tgtEl>
                                          <p:spTgt spid="4100"/>
                                        </p:tgtEl>
                                        <p:attrNameLst>
                                          <p:attrName>ppt_w</p:attrName>
                                        </p:attrNameLst>
                                      </p:cBhvr>
                                      <p:tavLst>
                                        <p:tav tm="0">
                                          <p:val>
                                            <p:fltVal val="0"/>
                                          </p:val>
                                        </p:tav>
                                        <p:tav tm="100000">
                                          <p:val>
                                            <p:strVal val="#ppt_w"/>
                                          </p:val>
                                        </p:tav>
                                      </p:tavLst>
                                    </p:anim>
                                    <p:anim calcmode="lin" valueType="num">
                                      <p:cBhvr>
                                        <p:cTn id="24" dur="500" fill="hold"/>
                                        <p:tgtEl>
                                          <p:spTgt spid="4100"/>
                                        </p:tgtEl>
                                        <p:attrNameLst>
                                          <p:attrName>ppt_h</p:attrName>
                                        </p:attrNameLst>
                                      </p:cBhvr>
                                      <p:tavLst>
                                        <p:tav tm="0">
                                          <p:val>
                                            <p:fltVal val="0"/>
                                          </p:val>
                                        </p:tav>
                                        <p:tav tm="100000">
                                          <p:val>
                                            <p:strVal val="#ppt_h"/>
                                          </p:val>
                                        </p:tav>
                                      </p:tavLst>
                                    </p:anim>
                                    <p:anim calcmode="lin" valueType="num">
                                      <p:cBhvr>
                                        <p:cTn id="25" dur="500" fill="hold"/>
                                        <p:tgtEl>
                                          <p:spTgt spid="4100"/>
                                        </p:tgtEl>
                                        <p:attrNameLst>
                                          <p:attrName>ppt_x</p:attrName>
                                        </p:attrNameLst>
                                      </p:cBhvr>
                                      <p:tavLst>
                                        <p:tav tm="0">
                                          <p:val>
                                            <p:fltVal val="0.5"/>
                                          </p:val>
                                        </p:tav>
                                        <p:tav tm="100000">
                                          <p:val>
                                            <p:strVal val="#ppt_x"/>
                                          </p:val>
                                        </p:tav>
                                      </p:tavLst>
                                    </p:anim>
                                    <p:anim calcmode="lin" valueType="num">
                                      <p:cBhvr>
                                        <p:cTn id="26" dur="500" fill="hold"/>
                                        <p:tgtEl>
                                          <p:spTgt spid="410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P spid="4100"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Espace réservé du numéro de diapositive 4"/>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65C1781E-C556-43FD-90E1-9C751F8F846E}" type="slidenum">
              <a:rPr lang="fr-FR" sz="1400" b="1">
                <a:solidFill>
                  <a:srgbClr val="FFFFFF"/>
                </a:solidFill>
                <a:latin typeface="Century Schoolbook" pitchFamily="18" charset="0"/>
              </a:rPr>
              <a:pPr/>
              <a:t>58</a:t>
            </a:fld>
            <a:endParaRPr lang="fr-FR" sz="1400" b="1">
              <a:solidFill>
                <a:srgbClr val="FFFFFF"/>
              </a:solidFill>
              <a:latin typeface="Century Schoolbook" pitchFamily="18" charset="0"/>
            </a:endParaRPr>
          </a:p>
        </p:txBody>
      </p:sp>
      <p:sp>
        <p:nvSpPr>
          <p:cNvPr id="5122" name="Rectangle 2"/>
          <p:cNvSpPr>
            <a:spLocks noGrp="1" noChangeArrowheads="1"/>
          </p:cNvSpPr>
          <p:nvPr>
            <p:ph idx="4294967295"/>
          </p:nvPr>
        </p:nvSpPr>
        <p:spPr>
          <a:xfrm>
            <a:off x="0" y="381000"/>
            <a:ext cx="8964613" cy="815975"/>
          </a:xfrm>
          <a:solidFill>
            <a:srgbClr val="FF3300"/>
          </a:solidFill>
        </p:spPr>
        <p:txBody>
          <a:bodyPr/>
          <a:lstStyle/>
          <a:p>
            <a:pPr marL="273050" indent="-273050" algn="ctr" eaLnBrk="1" hangingPunct="1">
              <a:buFont typeface="Wingdings" pitchFamily="2" charset="2"/>
              <a:buNone/>
            </a:pPr>
            <a:r>
              <a:rPr lang="fr-FR" sz="2800" smtClean="0">
                <a:solidFill>
                  <a:schemeClr val="bg1"/>
                </a:solidFill>
                <a:latin typeface="Stencil" pitchFamily="82" charset="0"/>
              </a:rPr>
              <a:t>DES EVOLUTIONS DIFFERENCIEES : DEUX COURANTS </a:t>
            </a:r>
          </a:p>
        </p:txBody>
      </p:sp>
      <p:sp>
        <p:nvSpPr>
          <p:cNvPr id="1029" name="Rectangle 3"/>
          <p:cNvSpPr>
            <a:spLocks noChangeArrowheads="1"/>
          </p:cNvSpPr>
          <p:nvPr/>
        </p:nvSpPr>
        <p:spPr bwMode="auto">
          <a:xfrm>
            <a:off x="914400" y="2514600"/>
            <a:ext cx="7772400" cy="1066800"/>
          </a:xfrm>
          <a:prstGeom prst="rect">
            <a:avLst/>
          </a:prstGeom>
          <a:noFill/>
          <a:ln w="9525">
            <a:noFill/>
            <a:miter lim="800000"/>
            <a:headEnd/>
            <a:tailEnd/>
          </a:ln>
        </p:spPr>
        <p:txBody>
          <a:bodyPr/>
          <a:lstStyle/>
          <a:p>
            <a:pPr marL="342900" indent="-342900">
              <a:spcBef>
                <a:spcPct val="20000"/>
              </a:spcBef>
              <a:buClr>
                <a:schemeClr val="bg2"/>
              </a:buClr>
              <a:buSzPct val="75000"/>
              <a:buFont typeface="Wingdings" pitchFamily="2" charset="2"/>
              <a:buNone/>
            </a:pPr>
            <a:endParaRPr lang="fr-FR" sz="3200">
              <a:latin typeface="Calibri" pitchFamily="34" charset="0"/>
            </a:endParaRPr>
          </a:p>
          <a:p>
            <a:pPr marL="342900" indent="-342900">
              <a:spcBef>
                <a:spcPct val="20000"/>
              </a:spcBef>
              <a:buClr>
                <a:schemeClr val="bg2"/>
              </a:buClr>
              <a:buSzPct val="75000"/>
              <a:buFont typeface="Wingdings" pitchFamily="2" charset="2"/>
              <a:buNone/>
            </a:pPr>
            <a:endParaRPr lang="fr-FR" sz="3200">
              <a:latin typeface="Calibri" pitchFamily="34" charset="0"/>
            </a:endParaRPr>
          </a:p>
        </p:txBody>
      </p:sp>
      <p:graphicFrame>
        <p:nvGraphicFramePr>
          <p:cNvPr id="5124" name="Object 4"/>
          <p:cNvGraphicFramePr>
            <a:graphicFrameLocks noChangeAspect="1"/>
          </p:cNvGraphicFramePr>
          <p:nvPr/>
        </p:nvGraphicFramePr>
        <p:xfrm>
          <a:off x="539750" y="1916113"/>
          <a:ext cx="7832725" cy="4302125"/>
        </p:xfrm>
        <a:graphic>
          <a:graphicData uri="http://schemas.openxmlformats.org/presentationml/2006/ole">
            <p:oleObj spid="_x0000_s181250" name="Document" r:id="rId3" imgW="7420680" imgH="4063377" progId="Word.Document.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p:cTn id="7" dur="500" fill="hold"/>
                                        <p:tgtEl>
                                          <p:spTgt spid="512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2">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2">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7" presetClass="entr" presetSubtype="1" fill="hold" nodeType="clickEffect">
                                  <p:stCondLst>
                                    <p:cond delay="0"/>
                                  </p:stCondLst>
                                  <p:childTnLst>
                                    <p:set>
                                      <p:cBhvr>
                                        <p:cTn id="14" dur="1" fill="hold">
                                          <p:stCondLst>
                                            <p:cond delay="0"/>
                                          </p:stCondLst>
                                        </p:cTn>
                                        <p:tgtEl>
                                          <p:spTgt spid="5124"/>
                                        </p:tgtEl>
                                        <p:attrNameLst>
                                          <p:attrName>style.visibility</p:attrName>
                                        </p:attrNameLst>
                                      </p:cBhvr>
                                      <p:to>
                                        <p:strVal val="visible"/>
                                      </p:to>
                                    </p:set>
                                    <p:anim calcmode="lin" valueType="num">
                                      <p:cBhvr additive="base">
                                        <p:cTn id="15" dur="5000" fill="hold"/>
                                        <p:tgtEl>
                                          <p:spTgt spid="5124"/>
                                        </p:tgtEl>
                                        <p:attrNameLst>
                                          <p:attrName>ppt_x</p:attrName>
                                        </p:attrNameLst>
                                      </p:cBhvr>
                                      <p:tavLst>
                                        <p:tav tm="0">
                                          <p:val>
                                            <p:strVal val="#ppt_x"/>
                                          </p:val>
                                        </p:tav>
                                        <p:tav tm="100000">
                                          <p:val>
                                            <p:strVal val="#ppt_x"/>
                                          </p:val>
                                        </p:tav>
                                      </p:tavLst>
                                    </p:anim>
                                    <p:anim calcmode="lin" valueType="num">
                                      <p:cBhvr additive="base">
                                        <p:cTn id="16" dur="5000" fill="hold"/>
                                        <p:tgtEl>
                                          <p:spTgt spid="512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Espace réservé du numéro de diapositive 3"/>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C6E74C67-CE46-4C97-B6FD-1E234EFE4F72}" type="slidenum">
              <a:rPr lang="fr-FR" sz="1400" b="1">
                <a:solidFill>
                  <a:srgbClr val="FFFFFF"/>
                </a:solidFill>
                <a:latin typeface="Century Schoolbook" pitchFamily="18" charset="0"/>
              </a:rPr>
              <a:pPr/>
              <a:t>59</a:t>
            </a:fld>
            <a:endParaRPr lang="fr-FR" sz="1400" b="1">
              <a:solidFill>
                <a:srgbClr val="FFFFFF"/>
              </a:solidFill>
              <a:latin typeface="Century Schoolbook" pitchFamily="18" charset="0"/>
            </a:endParaRPr>
          </a:p>
        </p:txBody>
      </p:sp>
      <p:sp>
        <p:nvSpPr>
          <p:cNvPr id="64514" name="Rectangle 2"/>
          <p:cNvSpPr>
            <a:spLocks noGrp="1" noChangeArrowheads="1"/>
          </p:cNvSpPr>
          <p:nvPr>
            <p:ph type="title" idx="4294967295"/>
          </p:nvPr>
        </p:nvSpPr>
        <p:spPr>
          <a:xfrm>
            <a:off x="467544" y="227013"/>
            <a:ext cx="8352606" cy="681707"/>
          </a:xfrm>
          <a:solidFill>
            <a:srgbClr val="C00000"/>
          </a:solidFill>
        </p:spPr>
        <p:txBody>
          <a:bodyPr anchor="b">
            <a:normAutofit fontScale="90000"/>
          </a:bodyPr>
          <a:lstStyle/>
          <a:p>
            <a:pPr eaLnBrk="1" fontAlgn="auto" hangingPunct="1">
              <a:spcAft>
                <a:spcPts val="0"/>
              </a:spcAft>
              <a:defRPr/>
            </a:pPr>
            <a:r>
              <a:rPr lang="fr-FR" sz="2800" dirty="0" smtClean="0">
                <a:solidFill>
                  <a:schemeClr val="bg1"/>
                </a:solidFill>
                <a:latin typeface="Stencil" pitchFamily="82" charset="0"/>
              </a:rPr>
              <a:t>NOUVELLES APPROCHES DE LA GESTION PUBLIQUE</a:t>
            </a:r>
            <a:r>
              <a:rPr lang="fr-FR" dirty="0" smtClean="0">
                <a:solidFill>
                  <a:schemeClr val="bg1"/>
                </a:solidFill>
                <a:latin typeface="Stencil" pitchFamily="82" charset="0"/>
              </a:rPr>
              <a:t> </a:t>
            </a:r>
          </a:p>
        </p:txBody>
      </p:sp>
      <p:sp>
        <p:nvSpPr>
          <p:cNvPr id="152580" name="ZoneTexte 7"/>
          <p:cNvSpPr txBox="1">
            <a:spLocks noChangeArrowheads="1"/>
          </p:cNvSpPr>
          <p:nvPr/>
        </p:nvSpPr>
        <p:spPr bwMode="auto">
          <a:xfrm>
            <a:off x="611188" y="3789363"/>
            <a:ext cx="3240087" cy="1077912"/>
          </a:xfrm>
          <a:prstGeom prst="rect">
            <a:avLst/>
          </a:prstGeom>
          <a:noFill/>
          <a:ln w="9525">
            <a:noFill/>
            <a:miter lim="800000"/>
            <a:headEnd/>
            <a:tailEnd/>
          </a:ln>
        </p:spPr>
        <p:txBody>
          <a:bodyPr>
            <a:spAutoFit/>
          </a:bodyPr>
          <a:lstStyle/>
          <a:p>
            <a:pPr>
              <a:lnSpc>
                <a:spcPct val="90000"/>
              </a:lnSpc>
            </a:pPr>
            <a:r>
              <a:rPr lang="fr-FR" sz="2400">
                <a:latin typeface="Berlin Sans FB Demi" pitchFamily="34" charset="0"/>
                <a:cs typeface="Andalus" pitchFamily="18" charset="-78"/>
              </a:rPr>
              <a:t>Moins d’Etat : </a:t>
            </a:r>
          </a:p>
          <a:p>
            <a:pPr>
              <a:lnSpc>
                <a:spcPct val="90000"/>
              </a:lnSpc>
            </a:pPr>
            <a:r>
              <a:rPr lang="fr-FR" sz="2400">
                <a:latin typeface="Berlin Sans FB Demi" pitchFamily="34" charset="0"/>
                <a:cs typeface="Andalus" pitchFamily="18" charset="-78"/>
              </a:rPr>
              <a:t>néo libéralisme , privatisation </a:t>
            </a:r>
          </a:p>
        </p:txBody>
      </p:sp>
      <p:sp>
        <p:nvSpPr>
          <p:cNvPr id="152581" name="ZoneTexte 8"/>
          <p:cNvSpPr txBox="1">
            <a:spLocks noChangeArrowheads="1"/>
          </p:cNvSpPr>
          <p:nvPr/>
        </p:nvSpPr>
        <p:spPr bwMode="auto">
          <a:xfrm>
            <a:off x="3995738" y="3860800"/>
            <a:ext cx="3240087" cy="1406525"/>
          </a:xfrm>
          <a:prstGeom prst="rect">
            <a:avLst/>
          </a:prstGeom>
          <a:noFill/>
          <a:ln w="9525">
            <a:noFill/>
            <a:miter lim="800000"/>
            <a:headEnd/>
            <a:tailEnd/>
          </a:ln>
        </p:spPr>
        <p:txBody>
          <a:bodyPr>
            <a:spAutoFit/>
          </a:bodyPr>
          <a:lstStyle/>
          <a:p>
            <a:pPr>
              <a:lnSpc>
                <a:spcPct val="90000"/>
              </a:lnSpc>
            </a:pPr>
            <a:r>
              <a:rPr lang="fr-FR" sz="2400">
                <a:latin typeface="Berlin Sans FB Demi" pitchFamily="34" charset="0"/>
                <a:cs typeface="Andalus" pitchFamily="18" charset="-78"/>
              </a:rPr>
              <a:t>Mieux  d’Etat : amélioration des systèmes de gestion ; outils modernes</a:t>
            </a:r>
          </a:p>
        </p:txBody>
      </p:sp>
      <p:sp>
        <p:nvSpPr>
          <p:cNvPr id="152582" name="AutoShape 8"/>
          <p:cNvSpPr>
            <a:spLocks noChangeArrowheads="1"/>
          </p:cNvSpPr>
          <p:nvPr/>
        </p:nvSpPr>
        <p:spPr bwMode="auto">
          <a:xfrm rot="5400000">
            <a:off x="970757" y="2061369"/>
            <a:ext cx="1511300" cy="935037"/>
          </a:xfrm>
          <a:custGeom>
            <a:avLst/>
            <a:gdLst>
              <a:gd name="T0" fmla="*/ 2147483647 w 21600"/>
              <a:gd name="T1" fmla="*/ 0 h 21600"/>
              <a:gd name="T2" fmla="*/ 0 w 21600"/>
              <a:gd name="T3" fmla="*/ 876090912 h 21600"/>
              <a:gd name="T4" fmla="*/ 2147483647 w 21600"/>
              <a:gd name="T5" fmla="*/ 1752180438 h 21600"/>
              <a:gd name="T6" fmla="*/ 2147483647 w 21600"/>
              <a:gd name="T7" fmla="*/ 87609091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33FF"/>
          </a:solidFill>
          <a:ln w="9525">
            <a:solidFill>
              <a:schemeClr val="tx1"/>
            </a:solidFill>
            <a:miter lim="800000"/>
            <a:headEnd/>
            <a:tailEnd/>
          </a:ln>
        </p:spPr>
        <p:txBody>
          <a:bodyPr wrap="none" anchor="ctr"/>
          <a:lstStyle/>
          <a:p>
            <a:endParaRPr lang="fr-FR"/>
          </a:p>
        </p:txBody>
      </p:sp>
      <p:sp>
        <p:nvSpPr>
          <p:cNvPr id="152583" name="AutoShape 10"/>
          <p:cNvSpPr>
            <a:spLocks noChangeArrowheads="1"/>
          </p:cNvSpPr>
          <p:nvPr/>
        </p:nvSpPr>
        <p:spPr bwMode="auto">
          <a:xfrm rot="5400000">
            <a:off x="4534694" y="1953419"/>
            <a:ext cx="1441450" cy="935038"/>
          </a:xfrm>
          <a:custGeom>
            <a:avLst/>
            <a:gdLst>
              <a:gd name="T0" fmla="*/ 2147483647 w 21600"/>
              <a:gd name="T1" fmla="*/ 0 h 21600"/>
              <a:gd name="T2" fmla="*/ 0 w 21600"/>
              <a:gd name="T3" fmla="*/ 876092541 h 21600"/>
              <a:gd name="T4" fmla="*/ 2147483647 w 21600"/>
              <a:gd name="T5" fmla="*/ 1752185083 h 21600"/>
              <a:gd name="T6" fmla="*/ 2147483647 w 21600"/>
              <a:gd name="T7" fmla="*/ 87609254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33FF"/>
          </a:solidFill>
          <a:ln w="9525">
            <a:solidFill>
              <a:schemeClr val="tx1"/>
            </a:solidFill>
            <a:miter lim="800000"/>
            <a:headEnd/>
            <a:tailEnd/>
          </a:ln>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650" y="476250"/>
            <a:ext cx="6985000" cy="585788"/>
          </a:xfrm>
          <a:prstGeom prst="rect">
            <a:avLst/>
          </a:prstGeom>
          <a:solidFill>
            <a:schemeClr val="accent5">
              <a:lumMod val="75000"/>
            </a:schemeClr>
          </a:solidFill>
        </p:spPr>
        <p:txBody>
          <a:bodyPr>
            <a:spAutoFit/>
          </a:bodyPr>
          <a:lstStyle/>
          <a:p>
            <a:pPr marL="273050" indent="-273050" algn="ctr">
              <a:defRPr/>
            </a:pPr>
            <a:r>
              <a:rPr lang="fr-FR" sz="3200" b="1" dirty="0">
                <a:solidFill>
                  <a:srgbClr val="FF0000"/>
                </a:solidFill>
                <a:latin typeface="Arial" charset="0"/>
                <a:cs typeface="+mn-cs"/>
              </a:rPr>
              <a:t>LA NOTION DE SERVICE PUBLIC  </a:t>
            </a:r>
          </a:p>
        </p:txBody>
      </p:sp>
      <p:sp>
        <p:nvSpPr>
          <p:cNvPr id="16387" name="ZoneTexte 2"/>
          <p:cNvSpPr txBox="1">
            <a:spLocks noChangeArrowheads="1"/>
          </p:cNvSpPr>
          <p:nvPr/>
        </p:nvSpPr>
        <p:spPr bwMode="auto">
          <a:xfrm>
            <a:off x="684213" y="1989138"/>
            <a:ext cx="7488237" cy="954087"/>
          </a:xfrm>
          <a:prstGeom prst="rect">
            <a:avLst/>
          </a:prstGeom>
          <a:noFill/>
          <a:ln w="9525">
            <a:noFill/>
            <a:miter lim="800000"/>
            <a:headEnd/>
            <a:tailEnd/>
          </a:ln>
        </p:spPr>
        <p:txBody>
          <a:bodyPr>
            <a:spAutoFit/>
          </a:bodyPr>
          <a:lstStyle/>
          <a:p>
            <a:pPr marL="273050" indent="-273050" algn="justLow"/>
            <a:r>
              <a:rPr lang="fr-FR" sz="2800" b="1" i="1"/>
              <a:t>Qu'est-ce que le service public et pourquoi est-il interrogé aujourd'hui?</a:t>
            </a:r>
          </a:p>
        </p:txBody>
      </p:sp>
      <p:sp>
        <p:nvSpPr>
          <p:cNvPr id="16388" name="ZoneTexte 3"/>
          <p:cNvSpPr txBox="1">
            <a:spLocks noChangeArrowheads="1"/>
          </p:cNvSpPr>
          <p:nvPr/>
        </p:nvSpPr>
        <p:spPr bwMode="auto">
          <a:xfrm>
            <a:off x="611188" y="4581525"/>
            <a:ext cx="8208962" cy="954088"/>
          </a:xfrm>
          <a:prstGeom prst="rect">
            <a:avLst/>
          </a:prstGeom>
          <a:noFill/>
          <a:ln w="9525">
            <a:noFill/>
            <a:miter lim="800000"/>
            <a:headEnd/>
            <a:tailEnd/>
          </a:ln>
        </p:spPr>
        <p:txBody>
          <a:bodyPr>
            <a:spAutoFit/>
          </a:bodyPr>
          <a:lstStyle/>
          <a:p>
            <a:pPr marL="273050" indent="-273050"/>
            <a:r>
              <a:rPr lang="fr-FR" sz="2800" b="1" i="1"/>
              <a:t> Quelle responsabilité au niveau opérationnel ?  </a:t>
            </a:r>
          </a:p>
          <a:p>
            <a:pPr marL="273050" indent="-273050" algn="justLow"/>
            <a:endParaRPr lang="fr-FR" sz="2800" b="1" i="1"/>
          </a:p>
        </p:txBody>
      </p:sp>
      <p:sp>
        <p:nvSpPr>
          <p:cNvPr id="16389" name="ZoneTexte 4"/>
          <p:cNvSpPr txBox="1">
            <a:spLocks noChangeArrowheads="1"/>
          </p:cNvSpPr>
          <p:nvPr/>
        </p:nvSpPr>
        <p:spPr bwMode="auto">
          <a:xfrm>
            <a:off x="611188" y="3284538"/>
            <a:ext cx="7489825" cy="954087"/>
          </a:xfrm>
          <a:prstGeom prst="rect">
            <a:avLst/>
          </a:prstGeom>
          <a:noFill/>
          <a:ln w="9525">
            <a:noFill/>
            <a:miter lim="800000"/>
            <a:headEnd/>
            <a:tailEnd/>
          </a:ln>
        </p:spPr>
        <p:txBody>
          <a:bodyPr>
            <a:spAutoFit/>
          </a:bodyPr>
          <a:lstStyle/>
          <a:p>
            <a:pPr marL="273050" indent="-273050" algn="justLow"/>
            <a:r>
              <a:rPr lang="fr-FR" sz="2800" b="1" i="1"/>
              <a:t> Quelle évolution ? Quelle rapport avec le rôle de l’Etat ? </a:t>
            </a:r>
          </a:p>
        </p:txBody>
      </p:sp>
      <p:sp>
        <p:nvSpPr>
          <p:cNvPr id="20486"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C863AF97-5E1A-4B0C-A578-F42E8C47EB12}" type="datetime1">
              <a:rPr lang="fr-FR" sz="1400" smtClean="0"/>
              <a:pPr>
                <a:defRPr/>
              </a:pPr>
              <a:t>18/11/2022</a:t>
            </a:fld>
            <a:endParaRPr lang="fr-FR" sz="1400" smtClean="0"/>
          </a:p>
        </p:txBody>
      </p:sp>
      <p:sp>
        <p:nvSpPr>
          <p:cNvPr id="20487"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9A691024-9A00-4F28-BCB9-2B426BBBB69C}" type="slidenum">
              <a:rPr lang="fr-FR" sz="1400" smtClean="0"/>
              <a:pPr>
                <a:defRPr/>
              </a:pPr>
              <a:t>6</a:t>
            </a:fld>
            <a:endParaRPr lang="fr-FR" sz="14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Espace réservé du numéro de diapositive 4"/>
          <p:cNvSpPr txBox="1">
            <a:spLocks noGrp="1"/>
          </p:cNvSpPr>
          <p:nvPr/>
        </p:nvSpPr>
        <p:spPr bwMode="auto">
          <a:xfrm>
            <a:off x="8129588" y="5734050"/>
            <a:ext cx="609600" cy="520700"/>
          </a:xfrm>
          <a:prstGeom prst="rect">
            <a:avLst/>
          </a:prstGeom>
          <a:noFill/>
          <a:ln w="9525">
            <a:noFill/>
            <a:miter lim="800000"/>
            <a:headEnd/>
            <a:tailEnd/>
          </a:ln>
        </p:spPr>
        <p:txBody>
          <a:bodyPr anchor="ctr"/>
          <a:lstStyle/>
          <a:p>
            <a:fld id="{89770275-B80F-4B53-9090-AD9A74D3C5D4}" type="slidenum">
              <a:rPr lang="fr-FR" sz="1400" b="1">
                <a:solidFill>
                  <a:srgbClr val="FFFFFF"/>
                </a:solidFill>
                <a:latin typeface="Century Schoolbook" pitchFamily="18" charset="0"/>
              </a:rPr>
              <a:pPr/>
              <a:t>60</a:t>
            </a:fld>
            <a:endParaRPr lang="fr-FR" sz="1400" b="1">
              <a:solidFill>
                <a:srgbClr val="FFFFFF"/>
              </a:solidFill>
              <a:latin typeface="Century Schoolbook" pitchFamily="18" charset="0"/>
            </a:endParaRPr>
          </a:p>
        </p:txBody>
      </p:sp>
      <p:sp>
        <p:nvSpPr>
          <p:cNvPr id="8195" name="Rectangle 3"/>
          <p:cNvSpPr>
            <a:spLocks noGrp="1" noChangeArrowheads="1"/>
          </p:cNvSpPr>
          <p:nvPr>
            <p:ph type="title" idx="4294967295"/>
          </p:nvPr>
        </p:nvSpPr>
        <p:spPr>
          <a:xfrm>
            <a:off x="0" y="227013"/>
            <a:ext cx="8892480" cy="609699"/>
          </a:xfrm>
          <a:solidFill>
            <a:srgbClr val="C00000"/>
          </a:solidFill>
        </p:spPr>
        <p:txBody>
          <a:bodyPr anchor="b"/>
          <a:lstStyle/>
          <a:p>
            <a:pPr eaLnBrk="1" fontAlgn="auto" hangingPunct="1">
              <a:spcAft>
                <a:spcPts val="0"/>
              </a:spcAft>
              <a:defRPr/>
            </a:pPr>
            <a:r>
              <a:rPr lang="fr-FR" sz="2800" dirty="0" smtClean="0">
                <a:solidFill>
                  <a:schemeClr val="bg1"/>
                </a:solidFill>
                <a:latin typeface="Stencil" pitchFamily="82" charset="0"/>
              </a:rPr>
              <a:t>NOUVELLES APPROCHES DE LA GESTION PUBLIQUE</a:t>
            </a:r>
            <a:r>
              <a:rPr lang="fr-FR" sz="2800" dirty="0" smtClean="0">
                <a:solidFill>
                  <a:schemeClr val="bg1"/>
                </a:solidFill>
              </a:rPr>
              <a:t> </a:t>
            </a:r>
          </a:p>
        </p:txBody>
      </p:sp>
      <p:sp>
        <p:nvSpPr>
          <p:cNvPr id="159748" name="Rectangle 2"/>
          <p:cNvSpPr>
            <a:spLocks noGrp="1" noChangeArrowheads="1"/>
          </p:cNvSpPr>
          <p:nvPr>
            <p:ph idx="4294967295"/>
          </p:nvPr>
        </p:nvSpPr>
        <p:spPr>
          <a:xfrm>
            <a:off x="0" y="3068638"/>
            <a:ext cx="3240088" cy="3024187"/>
          </a:xfrm>
        </p:spPr>
        <p:txBody>
          <a:bodyPr>
            <a:normAutofit/>
          </a:bodyPr>
          <a:lstStyle/>
          <a:p>
            <a:pPr marL="273050" indent="-273050" eaLnBrk="1" fontAlgn="auto" hangingPunct="1">
              <a:spcAft>
                <a:spcPts val="0"/>
              </a:spcAft>
              <a:buFont typeface="Wingdings" pitchFamily="2" charset="2"/>
              <a:buNone/>
              <a:defRPr/>
            </a:pPr>
            <a:r>
              <a:rPr lang="fr-FR" sz="2800" b="1" smtClean="0"/>
              <a:t>Modernisation technique: informatisation, accueil du public, image, bâtiments modernes</a:t>
            </a:r>
          </a:p>
        </p:txBody>
      </p:sp>
      <p:sp>
        <p:nvSpPr>
          <p:cNvPr id="153605" name="Rectangle 4"/>
          <p:cNvSpPr>
            <a:spLocks noChangeArrowheads="1"/>
          </p:cNvSpPr>
          <p:nvPr/>
        </p:nvSpPr>
        <p:spPr bwMode="auto">
          <a:xfrm>
            <a:off x="4356100" y="3357563"/>
            <a:ext cx="3889375" cy="1871662"/>
          </a:xfrm>
          <a:prstGeom prst="rect">
            <a:avLst/>
          </a:prstGeom>
          <a:noFill/>
          <a:ln w="9525">
            <a:noFill/>
            <a:miter lim="800000"/>
            <a:headEnd/>
            <a:tailEnd/>
          </a:ln>
        </p:spPr>
        <p:txBody>
          <a:bodyPr/>
          <a:lstStyle/>
          <a:p>
            <a:pPr marL="342900" indent="-342900">
              <a:lnSpc>
                <a:spcPct val="90000"/>
              </a:lnSpc>
              <a:spcBef>
                <a:spcPct val="20000"/>
              </a:spcBef>
              <a:buClr>
                <a:schemeClr val="bg2"/>
              </a:buClr>
              <a:buSzPct val="75000"/>
            </a:pPr>
            <a:r>
              <a:rPr lang="fr-FR" sz="2400" b="1">
                <a:latin typeface="Calibri" pitchFamily="34" charset="0"/>
              </a:rPr>
              <a:t>Modernisation de la gestion : management , </a:t>
            </a:r>
          </a:p>
          <a:p>
            <a:pPr marL="342900" indent="-342900">
              <a:lnSpc>
                <a:spcPct val="90000"/>
              </a:lnSpc>
              <a:spcBef>
                <a:spcPct val="20000"/>
              </a:spcBef>
              <a:buClr>
                <a:schemeClr val="bg2"/>
              </a:buClr>
              <a:buSzPct val="75000"/>
            </a:pPr>
            <a:r>
              <a:rPr lang="fr-FR" sz="2400" b="1">
                <a:latin typeface="Calibri" pitchFamily="34" charset="0"/>
              </a:rPr>
              <a:t>Gestion des ressources,</a:t>
            </a:r>
          </a:p>
          <a:p>
            <a:pPr marL="342900" indent="-342900">
              <a:lnSpc>
                <a:spcPct val="90000"/>
              </a:lnSpc>
              <a:spcBef>
                <a:spcPct val="20000"/>
              </a:spcBef>
              <a:buClr>
                <a:schemeClr val="bg2"/>
              </a:buClr>
              <a:buSzPct val="75000"/>
            </a:pPr>
            <a:r>
              <a:rPr lang="fr-FR" sz="2400" b="1">
                <a:latin typeface="Calibri" pitchFamily="34" charset="0"/>
              </a:rPr>
              <a:t>contrôle de gestion. </a:t>
            </a:r>
          </a:p>
        </p:txBody>
      </p:sp>
      <p:sp>
        <p:nvSpPr>
          <p:cNvPr id="153606" name="AutoShape 8"/>
          <p:cNvSpPr>
            <a:spLocks noChangeArrowheads="1"/>
          </p:cNvSpPr>
          <p:nvPr/>
        </p:nvSpPr>
        <p:spPr bwMode="auto">
          <a:xfrm rot="5400000">
            <a:off x="970757" y="1916906"/>
            <a:ext cx="1511300" cy="935037"/>
          </a:xfrm>
          <a:custGeom>
            <a:avLst/>
            <a:gdLst>
              <a:gd name="T0" fmla="*/ 2147483647 w 21600"/>
              <a:gd name="T1" fmla="*/ 0 h 21600"/>
              <a:gd name="T2" fmla="*/ 0 w 21600"/>
              <a:gd name="T3" fmla="*/ 876090912 h 21600"/>
              <a:gd name="T4" fmla="*/ 2147483647 w 21600"/>
              <a:gd name="T5" fmla="*/ 1752180438 h 21600"/>
              <a:gd name="T6" fmla="*/ 2147483647 w 21600"/>
              <a:gd name="T7" fmla="*/ 87609091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33FF"/>
          </a:solidFill>
          <a:ln w="9525">
            <a:solidFill>
              <a:schemeClr val="tx1"/>
            </a:solidFill>
            <a:miter lim="800000"/>
            <a:headEnd/>
            <a:tailEnd/>
          </a:ln>
        </p:spPr>
        <p:txBody>
          <a:bodyPr wrap="none" anchor="ctr"/>
          <a:lstStyle/>
          <a:p>
            <a:endParaRPr lang="fr-FR"/>
          </a:p>
        </p:txBody>
      </p:sp>
      <p:sp>
        <p:nvSpPr>
          <p:cNvPr id="153607" name="AutoShape 9"/>
          <p:cNvSpPr>
            <a:spLocks noChangeArrowheads="1"/>
          </p:cNvSpPr>
          <p:nvPr/>
        </p:nvSpPr>
        <p:spPr bwMode="auto">
          <a:xfrm rot="5400000">
            <a:off x="5147469" y="1845469"/>
            <a:ext cx="1511300" cy="935038"/>
          </a:xfrm>
          <a:custGeom>
            <a:avLst/>
            <a:gdLst>
              <a:gd name="T0" fmla="*/ 2147483647 w 21600"/>
              <a:gd name="T1" fmla="*/ 0 h 21600"/>
              <a:gd name="T2" fmla="*/ 0 w 21600"/>
              <a:gd name="T3" fmla="*/ 876092541 h 21600"/>
              <a:gd name="T4" fmla="*/ 2147483647 w 21600"/>
              <a:gd name="T5" fmla="*/ 1752185083 h 21600"/>
              <a:gd name="T6" fmla="*/ 2147483647 w 21600"/>
              <a:gd name="T7" fmla="*/ 876092541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333FF"/>
          </a:solidFill>
          <a:ln w="9525">
            <a:solidFill>
              <a:schemeClr val="tx1"/>
            </a:solidFill>
            <a:miter lim="800000"/>
            <a:headEnd/>
            <a:tailEnd/>
          </a:ln>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body" idx="4294967295"/>
          </p:nvPr>
        </p:nvSpPr>
        <p:spPr>
          <a:xfrm>
            <a:off x="0" y="1976438"/>
            <a:ext cx="7386638" cy="682625"/>
          </a:xfrm>
        </p:spPr>
        <p:txBody>
          <a:bodyPr>
            <a:normAutofit lnSpcReduction="10000"/>
          </a:bodyPr>
          <a:lstStyle/>
          <a:p>
            <a:pPr marL="365760" indent="-256032" eaLnBrk="1" fontAlgn="auto" hangingPunct="1">
              <a:lnSpc>
                <a:spcPct val="90000"/>
              </a:lnSpc>
              <a:spcAft>
                <a:spcPts val="0"/>
              </a:spcAft>
              <a:buFont typeface="Wingdings 3"/>
              <a:buChar char=""/>
              <a:defRPr/>
            </a:pPr>
            <a:r>
              <a:rPr lang="fr-FR" sz="2400" b="1">
                <a:latin typeface="Sylfaen" pitchFamily="18" charset="0"/>
              </a:rPr>
              <a:t>Sur le plan de la formation et de la recherche : Nouvelles disciplines  , nouvelles filières </a:t>
            </a:r>
          </a:p>
        </p:txBody>
      </p:sp>
      <p:sp>
        <p:nvSpPr>
          <p:cNvPr id="140291" name="Rectangle 3"/>
          <p:cNvSpPr>
            <a:spLocks noGrp="1" noChangeArrowheads="1"/>
          </p:cNvSpPr>
          <p:nvPr>
            <p:ph type="title" idx="4294967295"/>
          </p:nvPr>
        </p:nvSpPr>
        <p:spPr>
          <a:xfrm>
            <a:off x="0" y="227013"/>
            <a:ext cx="8748464" cy="1143000"/>
          </a:xfrm>
          <a:solidFill>
            <a:srgbClr val="C00000"/>
          </a:solidFill>
        </p:spPr>
        <p:txBody>
          <a:bodyPr/>
          <a:lstStyle/>
          <a:p>
            <a:pPr eaLnBrk="1" fontAlgn="auto" hangingPunct="1">
              <a:spcAft>
                <a:spcPts val="0"/>
              </a:spcAft>
              <a:defRPr/>
            </a:pPr>
            <a:r>
              <a:rPr lang="fr-FR" sz="2800" dirty="0">
                <a:solidFill>
                  <a:schemeClr val="bg1"/>
                </a:solidFill>
                <a:latin typeface="Stencil" pitchFamily="82" charset="0"/>
              </a:rPr>
              <a:t>Nouvelles approches de la gestion publique </a:t>
            </a:r>
          </a:p>
        </p:txBody>
      </p:sp>
      <p:sp>
        <p:nvSpPr>
          <p:cNvPr id="8196" name="Rectangle 4"/>
          <p:cNvSpPr>
            <a:spLocks noChangeArrowheads="1"/>
          </p:cNvSpPr>
          <p:nvPr/>
        </p:nvSpPr>
        <p:spPr bwMode="auto">
          <a:xfrm>
            <a:off x="827088" y="2924175"/>
            <a:ext cx="7772400" cy="1439863"/>
          </a:xfrm>
          <a:prstGeom prst="rect">
            <a:avLst/>
          </a:prstGeom>
          <a:solidFill>
            <a:schemeClr val="tx1"/>
          </a:solidFill>
          <a:ln w="9525">
            <a:noFill/>
            <a:miter lim="800000"/>
            <a:headEnd/>
            <a:tailEnd/>
          </a:ln>
          <a:effectLst/>
        </p:spPr>
        <p:txBody>
          <a:bodyPr/>
          <a:lstStyle/>
          <a:p>
            <a:pPr marL="342900" indent="-342900">
              <a:spcBef>
                <a:spcPct val="20000"/>
              </a:spcBef>
              <a:buClr>
                <a:schemeClr val="bg2"/>
              </a:buClr>
              <a:buSzPct val="75000"/>
              <a:buFont typeface="Wingdings" pitchFamily="2" charset="2"/>
              <a:buChar char="n"/>
              <a:defRPr/>
            </a:pPr>
            <a:r>
              <a:rPr lang="fr-FR" sz="2800" b="1" dirty="0">
                <a:solidFill>
                  <a:schemeClr val="accent3"/>
                </a:solidFill>
                <a:latin typeface="Sylfaen" pitchFamily="18" charset="0"/>
                <a:cs typeface="Arial" charset="0"/>
              </a:rPr>
              <a:t>Économie publique : étude théorique des modes de production des services par l’Etat. Mais aussi , économie appliquée  </a:t>
            </a:r>
          </a:p>
        </p:txBody>
      </p:sp>
      <p:sp>
        <p:nvSpPr>
          <p:cNvPr id="8197" name="Rectangle 5"/>
          <p:cNvSpPr>
            <a:spLocks noChangeArrowheads="1"/>
          </p:cNvSpPr>
          <p:nvPr/>
        </p:nvSpPr>
        <p:spPr bwMode="auto">
          <a:xfrm>
            <a:off x="755650" y="4652963"/>
            <a:ext cx="7772400" cy="1439862"/>
          </a:xfrm>
          <a:prstGeom prst="rect">
            <a:avLst/>
          </a:prstGeom>
          <a:solidFill>
            <a:schemeClr val="tx1"/>
          </a:solidFill>
          <a:ln w="9525">
            <a:noFill/>
            <a:miter lim="800000"/>
            <a:headEnd/>
            <a:tailEnd/>
          </a:ln>
          <a:effectLst/>
        </p:spPr>
        <p:txBody>
          <a:bodyPr/>
          <a:lstStyle/>
          <a:p>
            <a:pPr marL="342900" indent="-342900">
              <a:spcBef>
                <a:spcPct val="20000"/>
              </a:spcBef>
              <a:buClr>
                <a:schemeClr val="bg2"/>
              </a:buClr>
              <a:buSzPct val="75000"/>
              <a:buFont typeface="Wingdings" pitchFamily="2" charset="2"/>
              <a:buChar char="n"/>
              <a:defRPr/>
            </a:pPr>
            <a:r>
              <a:rPr lang="fr-FR" sz="2800" b="1" dirty="0">
                <a:solidFill>
                  <a:schemeClr val="accent3"/>
                </a:solidFill>
                <a:latin typeface="Sylfaen" pitchFamily="18" charset="0"/>
                <a:cs typeface="Arial" charset="0"/>
              </a:rPr>
              <a:t>Management  public  :  systèmes de gestion des organisations publiques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371600" y="260350"/>
            <a:ext cx="7772400" cy="1752600"/>
          </a:xfrm>
        </p:spPr>
        <p:txBody>
          <a:bodyPr/>
          <a:lstStyle/>
          <a:p>
            <a:pPr eaLnBrk="1" fontAlgn="auto" hangingPunct="1">
              <a:spcAft>
                <a:spcPts val="0"/>
              </a:spcAft>
              <a:defRPr/>
            </a:pPr>
            <a:r>
              <a:rPr lang="fr-FR"/>
              <a:t>DES EXPERIENCES DE MODERNISATION </a:t>
            </a:r>
          </a:p>
        </p:txBody>
      </p:sp>
      <p:sp>
        <p:nvSpPr>
          <p:cNvPr id="9219" name="Rectangle 3"/>
          <p:cNvSpPr>
            <a:spLocks noChangeArrowheads="1"/>
          </p:cNvSpPr>
          <p:nvPr/>
        </p:nvSpPr>
        <p:spPr bwMode="auto">
          <a:xfrm>
            <a:off x="179388" y="3933825"/>
            <a:ext cx="8686800" cy="576263"/>
          </a:xfrm>
          <a:prstGeom prst="rect">
            <a:avLst/>
          </a:prstGeom>
          <a:solidFill>
            <a:srgbClr val="FF9900"/>
          </a:solidFill>
          <a:ln w="9525">
            <a:noFill/>
            <a:miter lim="800000"/>
            <a:headEnd/>
            <a:tailEnd/>
          </a:ln>
        </p:spPr>
        <p:txBody>
          <a:bodyPr anchor="ctr"/>
          <a:lstStyle/>
          <a:p>
            <a:pPr marL="838200" indent="-838200"/>
            <a:endParaRPr lang="fr-FR" sz="2800"/>
          </a:p>
          <a:p>
            <a:pPr marL="838200" indent="-838200">
              <a:buFont typeface="Wingdings" pitchFamily="2" charset="2"/>
              <a:buChar char="q"/>
            </a:pPr>
            <a:r>
              <a:rPr lang="fr-FR" sz="2800"/>
              <a:t>L ’économie : moins de gaspillage </a:t>
            </a:r>
            <a:br>
              <a:rPr lang="fr-FR" sz="2800"/>
            </a:br>
            <a:endParaRPr lang="fr-FR" sz="2800"/>
          </a:p>
        </p:txBody>
      </p:sp>
      <p:sp>
        <p:nvSpPr>
          <p:cNvPr id="9220" name="Rectangle 4"/>
          <p:cNvSpPr>
            <a:spLocks noChangeArrowheads="1"/>
          </p:cNvSpPr>
          <p:nvPr/>
        </p:nvSpPr>
        <p:spPr bwMode="auto">
          <a:xfrm>
            <a:off x="179388" y="4724400"/>
            <a:ext cx="8686800" cy="576263"/>
          </a:xfrm>
          <a:prstGeom prst="rect">
            <a:avLst/>
          </a:prstGeom>
          <a:solidFill>
            <a:srgbClr val="FF9900"/>
          </a:solidFill>
          <a:ln w="9525">
            <a:noFill/>
            <a:miter lim="800000"/>
            <a:headEnd/>
            <a:tailEnd/>
          </a:ln>
        </p:spPr>
        <p:txBody>
          <a:bodyPr anchor="ctr"/>
          <a:lstStyle/>
          <a:p>
            <a:pPr marL="838200" indent="-838200">
              <a:buFont typeface="Wingdings" pitchFamily="2" charset="2"/>
              <a:buChar char="q"/>
            </a:pPr>
            <a:r>
              <a:rPr lang="fr-FR" sz="2800"/>
              <a:t>L ’efficience :  bonne utilisation des moyens</a:t>
            </a:r>
          </a:p>
        </p:txBody>
      </p:sp>
      <p:sp>
        <p:nvSpPr>
          <p:cNvPr id="9221" name="Rectangle 5"/>
          <p:cNvSpPr>
            <a:spLocks noChangeArrowheads="1"/>
          </p:cNvSpPr>
          <p:nvPr/>
        </p:nvSpPr>
        <p:spPr bwMode="auto">
          <a:xfrm>
            <a:off x="179388" y="5516563"/>
            <a:ext cx="8686800" cy="576262"/>
          </a:xfrm>
          <a:prstGeom prst="rect">
            <a:avLst/>
          </a:prstGeom>
          <a:solidFill>
            <a:srgbClr val="FF9900"/>
          </a:solidFill>
          <a:ln w="9525">
            <a:noFill/>
            <a:miter lim="800000"/>
            <a:headEnd/>
            <a:tailEnd/>
          </a:ln>
        </p:spPr>
        <p:txBody>
          <a:bodyPr anchor="ctr"/>
          <a:lstStyle/>
          <a:p>
            <a:pPr marL="838200" indent="-838200">
              <a:buFont typeface="Wingdings" pitchFamily="2" charset="2"/>
              <a:buChar char="q"/>
            </a:pPr>
            <a:r>
              <a:rPr lang="fr-FR" sz="2800"/>
              <a:t>L ’efficacité : recherche de résultats</a:t>
            </a:r>
          </a:p>
        </p:txBody>
      </p:sp>
      <p:sp>
        <p:nvSpPr>
          <p:cNvPr id="9222" name="Text Box 6"/>
          <p:cNvSpPr txBox="1">
            <a:spLocks noChangeArrowheads="1"/>
          </p:cNvSpPr>
          <p:nvPr/>
        </p:nvSpPr>
        <p:spPr bwMode="auto">
          <a:xfrm>
            <a:off x="395288" y="2060575"/>
            <a:ext cx="8064500" cy="1465263"/>
          </a:xfrm>
          <a:prstGeom prst="rect">
            <a:avLst/>
          </a:prstGeom>
          <a:solidFill>
            <a:schemeClr val="tx1"/>
          </a:solidFill>
          <a:ln w="9525">
            <a:noFill/>
            <a:miter lim="800000"/>
            <a:headEnd/>
            <a:tailEnd/>
          </a:ln>
          <a:effectLst/>
        </p:spPr>
        <p:txBody>
          <a:bodyPr>
            <a:spAutoFit/>
          </a:bodyPr>
          <a:lstStyle/>
          <a:p>
            <a:pPr>
              <a:spcBef>
                <a:spcPct val="50000"/>
              </a:spcBef>
              <a:defRPr/>
            </a:pPr>
            <a:r>
              <a:rPr lang="fr-FR" dirty="0">
                <a:solidFill>
                  <a:schemeClr val="accent3"/>
                </a:solidFill>
                <a:effectLst>
                  <a:outerShdw blurRad="38100" dist="38100" dir="2700000" algn="tl">
                    <a:srgbClr val="FFFFFF"/>
                  </a:outerShdw>
                </a:effectLst>
                <a:latin typeface="Arial Black" pitchFamily="34" charset="0"/>
                <a:cs typeface="Arial" charset="0"/>
              </a:rPr>
              <a:t>De nombreuses expériences de modernisation de la gestion publique sont décidées ( G.B. Australie, Nouvelle Zélande, Allemagne….). Ces expériences ont en commun la recherche de :</a:t>
            </a:r>
            <a:br>
              <a:rPr lang="fr-FR" dirty="0">
                <a:solidFill>
                  <a:schemeClr val="accent3"/>
                </a:solidFill>
                <a:effectLst>
                  <a:outerShdw blurRad="38100" dist="38100" dir="2700000" algn="tl">
                    <a:srgbClr val="FFFFFF"/>
                  </a:outerShdw>
                </a:effectLst>
                <a:latin typeface="Arial Black" pitchFamily="34" charset="0"/>
                <a:cs typeface="Arial" charset="0"/>
              </a:rPr>
            </a:br>
            <a:endParaRPr lang="fr-FR" dirty="0">
              <a:solidFill>
                <a:schemeClr val="accent3"/>
              </a:solidFill>
              <a:effectLst>
                <a:outerShdw blurRad="38100" dist="38100" dir="2700000" algn="tl">
                  <a:srgbClr val="FFFFFF"/>
                </a:outerShdw>
              </a:effectLst>
              <a:latin typeface="Arial Black"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strVal val="(6*min(max(#ppt_w*#ppt_h,.3),1)-7.4)/-.7*#ppt_w"/>
                                          </p:val>
                                        </p:tav>
                                        <p:tav tm="100000">
                                          <p:val>
                                            <p:strVal val="#ppt_w"/>
                                          </p:val>
                                        </p:tav>
                                      </p:tavLst>
                                    </p:anim>
                                    <p:anim calcmode="lin" valueType="num">
                                      <p:cBhvr>
                                        <p:cTn id="8" dur="500" fill="hold"/>
                                        <p:tgtEl>
                                          <p:spTgt spid="9218"/>
                                        </p:tgtEl>
                                        <p:attrNameLst>
                                          <p:attrName>ppt_h</p:attrName>
                                        </p:attrNameLst>
                                      </p:cBhvr>
                                      <p:tavLst>
                                        <p:tav tm="0">
                                          <p:val>
                                            <p:strVal val="(6*min(max(#ppt_w*#ppt_h,.3),1)-7.4)/-.7*#ppt_h"/>
                                          </p:val>
                                        </p:tav>
                                        <p:tav tm="100000">
                                          <p:val>
                                            <p:strVal val="#ppt_h"/>
                                          </p:val>
                                        </p:tav>
                                      </p:tavLst>
                                    </p:anim>
                                    <p:anim calcmode="lin" valueType="num">
                                      <p:cBhvr>
                                        <p:cTn id="9" dur="500" fill="hold"/>
                                        <p:tgtEl>
                                          <p:spTgt spid="9218"/>
                                        </p:tgtEl>
                                        <p:attrNameLst>
                                          <p:attrName>ppt_x</p:attrName>
                                        </p:attrNameLst>
                                      </p:cBhvr>
                                      <p:tavLst>
                                        <p:tav tm="0">
                                          <p:val>
                                            <p:fltVal val="0.5"/>
                                          </p:val>
                                        </p:tav>
                                        <p:tav tm="100000">
                                          <p:val>
                                            <p:strVal val="#ppt_x"/>
                                          </p:val>
                                        </p:tav>
                                      </p:tavLst>
                                    </p:anim>
                                    <p:anim calcmode="lin" valueType="num">
                                      <p:cBhvr>
                                        <p:cTn id="10" dur="500" fill="hold"/>
                                        <p:tgtEl>
                                          <p:spTgt spid="9218"/>
                                        </p:tgtEl>
                                        <p:attrNameLst>
                                          <p:attrName>ppt_y</p:attrName>
                                        </p:attrNameLst>
                                      </p:cBhvr>
                                      <p:tavLst>
                                        <p:tav tm="0">
                                          <p:val>
                                            <p:strVal val="1+(6*min(max(#ppt_w*#ppt_h,.3),1)-7.4)/-.7*#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1" fill="hold" grpId="0" nodeType="clickEffect">
                                  <p:stCondLst>
                                    <p:cond delay="0"/>
                                  </p:stCondLst>
                                  <p:iterate type="wd">
                                    <p:tmPct val="100000"/>
                                  </p:iterate>
                                  <p:childTnLst>
                                    <p:set>
                                      <p:cBhvr>
                                        <p:cTn id="14" dur="1" fill="hold">
                                          <p:stCondLst>
                                            <p:cond delay="0"/>
                                          </p:stCondLst>
                                        </p:cTn>
                                        <p:tgtEl>
                                          <p:spTgt spid="9219"/>
                                        </p:tgtEl>
                                        <p:attrNameLst>
                                          <p:attrName>style.visibility</p:attrName>
                                        </p:attrNameLst>
                                      </p:cBhvr>
                                      <p:to>
                                        <p:strVal val="visible"/>
                                      </p:to>
                                    </p:set>
                                    <p:anim calcmode="lin" valueType="num">
                                      <p:cBhvr additive="base">
                                        <p:cTn id="15" dur="300" fill="hold"/>
                                        <p:tgtEl>
                                          <p:spTgt spid="9219"/>
                                        </p:tgtEl>
                                        <p:attrNameLst>
                                          <p:attrName>ppt_x</p:attrName>
                                        </p:attrNameLst>
                                      </p:cBhvr>
                                      <p:tavLst>
                                        <p:tav tm="0">
                                          <p:val>
                                            <p:strVal val="#ppt_x"/>
                                          </p:val>
                                        </p:tav>
                                        <p:tav tm="100000">
                                          <p:val>
                                            <p:strVal val="#ppt_x"/>
                                          </p:val>
                                        </p:tav>
                                      </p:tavLst>
                                    </p:anim>
                                    <p:anim calcmode="lin" valueType="num">
                                      <p:cBhvr additive="base">
                                        <p:cTn id="16" dur="300" fill="hold"/>
                                        <p:tgtEl>
                                          <p:spTgt spid="9219"/>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iterate type="wd">
                                    <p:tmPct val="100000"/>
                                  </p:iterate>
                                  <p:childTnLst>
                                    <p:set>
                                      <p:cBhvr>
                                        <p:cTn id="20" dur="1" fill="hold">
                                          <p:stCondLst>
                                            <p:cond delay="0"/>
                                          </p:stCondLst>
                                        </p:cTn>
                                        <p:tgtEl>
                                          <p:spTgt spid="9220"/>
                                        </p:tgtEl>
                                        <p:attrNameLst>
                                          <p:attrName>style.visibility</p:attrName>
                                        </p:attrNameLst>
                                      </p:cBhvr>
                                      <p:to>
                                        <p:strVal val="visible"/>
                                      </p:to>
                                    </p:set>
                                    <p:anim calcmode="lin" valueType="num">
                                      <p:cBhvr additive="base">
                                        <p:cTn id="21" dur="300" fill="hold"/>
                                        <p:tgtEl>
                                          <p:spTgt spid="9220"/>
                                        </p:tgtEl>
                                        <p:attrNameLst>
                                          <p:attrName>ppt_x</p:attrName>
                                        </p:attrNameLst>
                                      </p:cBhvr>
                                      <p:tavLst>
                                        <p:tav tm="0">
                                          <p:val>
                                            <p:strVal val="#ppt_x"/>
                                          </p:val>
                                        </p:tav>
                                        <p:tav tm="100000">
                                          <p:val>
                                            <p:strVal val="#ppt_x"/>
                                          </p:val>
                                        </p:tav>
                                      </p:tavLst>
                                    </p:anim>
                                    <p:anim calcmode="lin" valueType="num">
                                      <p:cBhvr additive="base">
                                        <p:cTn id="22" dur="300" fill="hold"/>
                                        <p:tgtEl>
                                          <p:spTgt spid="9220"/>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iterate type="wd">
                                    <p:tmPct val="100000"/>
                                  </p:iterate>
                                  <p:childTnLst>
                                    <p:set>
                                      <p:cBhvr>
                                        <p:cTn id="26" dur="1" fill="hold">
                                          <p:stCondLst>
                                            <p:cond delay="0"/>
                                          </p:stCondLst>
                                        </p:cTn>
                                        <p:tgtEl>
                                          <p:spTgt spid="9221"/>
                                        </p:tgtEl>
                                        <p:attrNameLst>
                                          <p:attrName>style.visibility</p:attrName>
                                        </p:attrNameLst>
                                      </p:cBhvr>
                                      <p:to>
                                        <p:strVal val="visible"/>
                                      </p:to>
                                    </p:set>
                                    <p:anim calcmode="lin" valueType="num">
                                      <p:cBhvr additive="base">
                                        <p:cTn id="27" dur="300" fill="hold"/>
                                        <p:tgtEl>
                                          <p:spTgt spid="9221"/>
                                        </p:tgtEl>
                                        <p:attrNameLst>
                                          <p:attrName>ppt_x</p:attrName>
                                        </p:attrNameLst>
                                      </p:cBhvr>
                                      <p:tavLst>
                                        <p:tav tm="0">
                                          <p:val>
                                            <p:strVal val="#ppt_x"/>
                                          </p:val>
                                        </p:tav>
                                        <p:tav tm="100000">
                                          <p:val>
                                            <p:strVal val="#ppt_x"/>
                                          </p:val>
                                        </p:tav>
                                      </p:tavLst>
                                    </p:anim>
                                    <p:anim calcmode="lin" valueType="num">
                                      <p:cBhvr additive="base">
                                        <p:cTn id="28" dur="300" fill="hold"/>
                                        <p:tgtEl>
                                          <p:spTgt spid="92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autoUpdateAnimBg="0"/>
      <p:bldP spid="9220" grpId="0" animBg="1" autoUpdateAnimBg="0"/>
      <p:bldP spid="9221"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539750" y="333375"/>
            <a:ext cx="7620000" cy="830997"/>
          </a:xfrm>
          <a:prstGeom prst="rect">
            <a:avLst/>
          </a:prstGeom>
          <a:noFill/>
          <a:ln w="9525">
            <a:noFill/>
            <a:miter lim="800000"/>
            <a:headEnd/>
            <a:tailEnd/>
          </a:ln>
        </p:spPr>
        <p:txBody>
          <a:bodyPr>
            <a:spAutoFit/>
          </a:bodyPr>
          <a:lstStyle/>
          <a:p>
            <a:pPr eaLnBrk="0" hangingPunct="0">
              <a:buFont typeface="Wingdings" pitchFamily="2" charset="2"/>
              <a:buChar char="q"/>
            </a:pPr>
            <a:r>
              <a:rPr lang="fr-FR" sz="2400" b="1" dirty="0">
                <a:latin typeface="Narkisim" pitchFamily="34" charset="-79"/>
                <a:cs typeface="Narkisim" pitchFamily="34" charset="-79"/>
              </a:rPr>
              <a:t>L’économie</a:t>
            </a:r>
            <a:r>
              <a:rPr lang="fr-FR" sz="2400" dirty="0">
                <a:latin typeface="Narkisim" pitchFamily="34" charset="-79"/>
                <a:cs typeface="Narkisim" pitchFamily="34" charset="-79"/>
              </a:rPr>
              <a:t> : plus d’attention à l’utilisation optimale des moyens , réduction des coûts , lutte contre le gaspillage…</a:t>
            </a:r>
          </a:p>
        </p:txBody>
      </p:sp>
      <p:sp>
        <p:nvSpPr>
          <p:cNvPr id="10243" name="Text Box 3"/>
          <p:cNvSpPr txBox="1">
            <a:spLocks noChangeArrowheads="1"/>
          </p:cNvSpPr>
          <p:nvPr/>
        </p:nvSpPr>
        <p:spPr bwMode="auto">
          <a:xfrm>
            <a:off x="428596" y="1428736"/>
            <a:ext cx="8382000" cy="4893647"/>
          </a:xfrm>
          <a:prstGeom prst="rect">
            <a:avLst/>
          </a:prstGeom>
          <a:noFill/>
          <a:ln w="9525">
            <a:noFill/>
            <a:miter lim="800000"/>
            <a:headEnd/>
            <a:tailEnd/>
          </a:ln>
        </p:spPr>
        <p:txBody>
          <a:bodyPr wrap="square">
            <a:spAutoFit/>
          </a:bodyPr>
          <a:lstStyle/>
          <a:p>
            <a:pPr eaLnBrk="0" hangingPunct="0">
              <a:buFont typeface="Wingdings" pitchFamily="2" charset="2"/>
              <a:buChar char="q"/>
            </a:pPr>
            <a:r>
              <a:rPr lang="fr-FR" sz="2400" b="1" dirty="0">
                <a:latin typeface="Narkisim" pitchFamily="34" charset="-79"/>
                <a:cs typeface="Narkisim" pitchFamily="34" charset="-79"/>
              </a:rPr>
              <a:t>L’efficacité</a:t>
            </a:r>
            <a:r>
              <a:rPr lang="fr-FR" sz="2400" dirty="0">
                <a:latin typeface="Narkisim" pitchFamily="34" charset="-79"/>
                <a:cs typeface="Narkisim" pitchFamily="34" charset="-79"/>
              </a:rPr>
              <a:t> : qui concerne le rapport entre le résultat obtenu et l’objectif fixé ( ce qui suppose des objectifs bien identifiés et mesurables et des méthodes de mesure des résultats )</a:t>
            </a:r>
          </a:p>
          <a:p>
            <a:pPr eaLnBrk="0" hangingPunct="0">
              <a:buFont typeface="Wingdings" pitchFamily="2" charset="2"/>
              <a:buChar char="q"/>
            </a:pPr>
            <a:r>
              <a:rPr lang="fr-FR" sz="2400" b="1" dirty="0" smtClean="0">
                <a:latin typeface="Narkisim" pitchFamily="34" charset="-79"/>
                <a:cs typeface="Narkisim" pitchFamily="34" charset="-79"/>
              </a:rPr>
              <a:t> l’efficience : </a:t>
            </a:r>
            <a:r>
              <a:rPr lang="fr-FR" sz="2400" dirty="0" smtClean="0">
                <a:latin typeface="Narkisim" pitchFamily="34" charset="-79"/>
                <a:cs typeface="Narkisim" pitchFamily="34" charset="-79"/>
              </a:rPr>
              <a:t>qui concerne le rapport entre le résultat obtenu et les moyens engagés . ( exemple la  qualité de la formation d’un officier de police au regard de ce qu’il a coûté à l’Etat .</a:t>
            </a:r>
          </a:p>
          <a:p>
            <a:pPr eaLnBrk="0" hangingPunct="0"/>
            <a:endParaRPr lang="fr-FR" sz="2400" b="1" dirty="0">
              <a:latin typeface="Narkisim" pitchFamily="34" charset="-79"/>
              <a:cs typeface="Narkisim" pitchFamily="34" charset="-79"/>
            </a:endParaRPr>
          </a:p>
          <a:p>
            <a:pPr eaLnBrk="0" hangingPunct="0"/>
            <a:r>
              <a:rPr lang="fr-FR" sz="2400" dirty="0" smtClean="0">
                <a:latin typeface="Narkisim" pitchFamily="34" charset="-79"/>
                <a:cs typeface="Narkisim" pitchFamily="34" charset="-79"/>
              </a:rPr>
              <a:t>Sur </a:t>
            </a:r>
            <a:r>
              <a:rPr lang="fr-FR" sz="2400" dirty="0">
                <a:latin typeface="Narkisim" pitchFamily="34" charset="-79"/>
                <a:cs typeface="Narkisim" pitchFamily="34" charset="-79"/>
              </a:rPr>
              <a:t>le plan de l’évaluation des résultats on se posera les questions suivantes  :</a:t>
            </a:r>
          </a:p>
          <a:p>
            <a:pPr lvl="2" eaLnBrk="0" hangingPunct="0">
              <a:buFont typeface="Wingdings" pitchFamily="2" charset="2"/>
              <a:buChar char="q"/>
            </a:pPr>
            <a:r>
              <a:rPr lang="fr-FR" sz="2400" dirty="0">
                <a:latin typeface="Narkisim" pitchFamily="34" charset="-79"/>
                <a:cs typeface="Narkisim" pitchFamily="34" charset="-79"/>
              </a:rPr>
              <a:t>Les objectifs fixés étaient –ils pertinents ?</a:t>
            </a:r>
          </a:p>
          <a:p>
            <a:pPr lvl="2" eaLnBrk="0" hangingPunct="0">
              <a:buFont typeface="Wingdings" pitchFamily="2" charset="2"/>
              <a:buChar char="q"/>
            </a:pPr>
            <a:r>
              <a:rPr lang="fr-FR" sz="2400" dirty="0">
                <a:latin typeface="Narkisim" pitchFamily="34" charset="-79"/>
                <a:cs typeface="Narkisim" pitchFamily="34" charset="-79"/>
              </a:rPr>
              <a:t>Les moyens engagés sont- ils cohérents ? a-t-on éviter les gaspillages , n’y-a-t-il pas eu de surcoûts ?</a:t>
            </a:r>
          </a:p>
          <a:p>
            <a:pPr lvl="2" eaLnBrk="0" hangingPunct="0">
              <a:buFont typeface="Wingdings" pitchFamily="2" charset="2"/>
              <a:buChar char="q"/>
            </a:pPr>
            <a:r>
              <a:rPr lang="fr-FR" sz="2400" dirty="0">
                <a:latin typeface="Narkisim" pitchFamily="34" charset="-79"/>
                <a:cs typeface="Narkisim" pitchFamily="34" charset="-79"/>
              </a:rPr>
              <a:t>L’action était –elle prioritaire ?….</a:t>
            </a:r>
          </a:p>
        </p:txBody>
      </p:sp>
      <p:sp>
        <p:nvSpPr>
          <p:cNvPr id="156676" name="Text Box 4"/>
          <p:cNvSpPr txBox="1">
            <a:spLocks noChangeArrowheads="1"/>
          </p:cNvSpPr>
          <p:nvPr/>
        </p:nvSpPr>
        <p:spPr bwMode="auto">
          <a:xfrm>
            <a:off x="539750" y="5445125"/>
            <a:ext cx="8280400" cy="366713"/>
          </a:xfrm>
          <a:prstGeom prst="rect">
            <a:avLst/>
          </a:prstGeom>
          <a:noFill/>
          <a:ln w="9525">
            <a:noFill/>
            <a:miter lim="800000"/>
            <a:headEnd/>
            <a:tailEnd/>
          </a:ln>
        </p:spPr>
        <p:txBody>
          <a:bodyPr>
            <a:spAutoFit/>
          </a:bodyPr>
          <a:lstStyle/>
          <a:p>
            <a:pPr>
              <a:spcBef>
                <a:spcPct val="50000"/>
              </a:spcBef>
            </a:pPr>
            <a:endParaRPr lang="fr-FR">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up)">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80" name="Rectangle 4"/>
          <p:cNvSpPr>
            <a:spLocks noChangeArrowheads="1"/>
          </p:cNvSpPr>
          <p:nvPr/>
        </p:nvSpPr>
        <p:spPr bwMode="auto">
          <a:xfrm>
            <a:off x="395288" y="188913"/>
            <a:ext cx="8208962" cy="522287"/>
          </a:xfrm>
          <a:prstGeom prst="rect">
            <a:avLst/>
          </a:prstGeom>
          <a:solidFill>
            <a:srgbClr val="C00000"/>
          </a:solidFill>
          <a:ln w="12700" cap="sq">
            <a:noFill/>
            <a:miter lim="800000"/>
            <a:headEnd type="none" w="sm" len="sm"/>
            <a:tailEnd type="none" w="sm" len="sm"/>
          </a:ln>
          <a:effectLst/>
        </p:spPr>
        <p:txBody>
          <a:bodyPr>
            <a:spAutoFit/>
          </a:bodyPr>
          <a:lstStyle/>
          <a:p>
            <a:pPr algn="ctr">
              <a:defRPr/>
            </a:pPr>
            <a:r>
              <a:rPr lang="fr-CH" sz="2800" b="1" dirty="0">
                <a:solidFill>
                  <a:srgbClr val="FFFF00"/>
                </a:solidFill>
                <a:effectLst>
                  <a:outerShdw blurRad="38100" dist="38100" dir="2700000" algn="tl">
                    <a:srgbClr val="000000"/>
                  </a:outerShdw>
                </a:effectLst>
                <a:latin typeface="Tahoma" pitchFamily="34" charset="0"/>
                <a:cs typeface="Arial" charset="0"/>
              </a:rPr>
              <a:t> </a:t>
            </a:r>
            <a:r>
              <a:rPr lang="fr-FR" sz="2800" dirty="0">
                <a:solidFill>
                  <a:schemeClr val="accent2"/>
                </a:solidFill>
                <a:effectLst>
                  <a:outerShdw blurRad="38100" dist="38100" dir="2700000" algn="tl">
                    <a:srgbClr val="000000"/>
                  </a:outerShdw>
                </a:effectLst>
                <a:latin typeface="Verdana" pitchFamily="34" charset="0"/>
                <a:cs typeface="Arial" charset="0"/>
              </a:rPr>
              <a:t> </a:t>
            </a:r>
            <a:r>
              <a:rPr lang="fr-FR" sz="2800" dirty="0">
                <a:solidFill>
                  <a:schemeClr val="bg1"/>
                </a:solidFill>
                <a:effectLst>
                  <a:outerShdw blurRad="38100" dist="38100" dir="2700000" algn="tl">
                    <a:srgbClr val="000000"/>
                  </a:outerShdw>
                </a:effectLst>
                <a:latin typeface="Verdana" pitchFamily="34" charset="0"/>
                <a:cs typeface="Arial" charset="0"/>
              </a:rPr>
              <a:t>MANAGEMENT DES SERVICES PUBLICS </a:t>
            </a:r>
          </a:p>
        </p:txBody>
      </p:sp>
      <p:sp>
        <p:nvSpPr>
          <p:cNvPr id="150532" name="Text Box 6"/>
          <p:cNvSpPr txBox="1">
            <a:spLocks noChangeArrowheads="1"/>
          </p:cNvSpPr>
          <p:nvPr/>
        </p:nvSpPr>
        <p:spPr bwMode="auto">
          <a:xfrm>
            <a:off x="1476375" y="4652963"/>
            <a:ext cx="6840538" cy="366712"/>
          </a:xfrm>
          <a:prstGeom prst="rect">
            <a:avLst/>
          </a:prstGeom>
          <a:noFill/>
          <a:ln w="9525">
            <a:noFill/>
            <a:miter lim="800000"/>
            <a:headEnd/>
            <a:tailEnd/>
          </a:ln>
        </p:spPr>
        <p:txBody>
          <a:bodyPr>
            <a:spAutoFit/>
          </a:bodyPr>
          <a:lstStyle/>
          <a:p>
            <a:pPr>
              <a:spcBef>
                <a:spcPct val="50000"/>
              </a:spcBef>
            </a:pPr>
            <a:endParaRPr lang="fr-FR"/>
          </a:p>
        </p:txBody>
      </p:sp>
      <p:sp>
        <p:nvSpPr>
          <p:cNvPr id="150533" name="Text Box 7"/>
          <p:cNvSpPr txBox="1">
            <a:spLocks noChangeArrowheads="1"/>
          </p:cNvSpPr>
          <p:nvPr/>
        </p:nvSpPr>
        <p:spPr bwMode="auto">
          <a:xfrm>
            <a:off x="3492500" y="4797425"/>
            <a:ext cx="4967288" cy="1016000"/>
          </a:xfrm>
          <a:prstGeom prst="rect">
            <a:avLst/>
          </a:prstGeom>
          <a:noFill/>
          <a:ln w="9525">
            <a:noFill/>
            <a:miter lim="800000"/>
            <a:headEnd/>
            <a:tailEnd/>
          </a:ln>
        </p:spPr>
        <p:txBody>
          <a:bodyPr>
            <a:spAutoFit/>
          </a:bodyPr>
          <a:lstStyle/>
          <a:p>
            <a:pPr algn="r"/>
            <a:r>
              <a:rPr lang="fr-FR" sz="2400" b="1" i="1">
                <a:solidFill>
                  <a:schemeClr val="tx2"/>
                </a:solidFill>
              </a:rPr>
              <a:t> </a:t>
            </a:r>
            <a:endParaRPr lang="fr-FR" sz="2400" b="1"/>
          </a:p>
          <a:p>
            <a:pPr algn="r">
              <a:spcBef>
                <a:spcPct val="50000"/>
              </a:spcBef>
            </a:pPr>
            <a:endParaRPr lang="fr-FR" sz="2400" b="1"/>
          </a:p>
        </p:txBody>
      </p:sp>
      <p:sp>
        <p:nvSpPr>
          <p:cNvPr id="7" name="Rectangle 4"/>
          <p:cNvSpPr>
            <a:spLocks noChangeArrowheads="1"/>
          </p:cNvSpPr>
          <p:nvPr/>
        </p:nvSpPr>
        <p:spPr bwMode="auto">
          <a:xfrm>
            <a:off x="468313" y="4797425"/>
            <a:ext cx="8207375" cy="523875"/>
          </a:xfrm>
          <a:prstGeom prst="rect">
            <a:avLst/>
          </a:prstGeom>
          <a:solidFill>
            <a:srgbClr val="C00000"/>
          </a:solidFill>
          <a:ln w="12700" cap="sq">
            <a:noFill/>
            <a:miter lim="800000"/>
            <a:headEnd type="none" w="sm" len="sm"/>
            <a:tailEnd type="none" w="sm" len="sm"/>
          </a:ln>
          <a:effectLst/>
        </p:spPr>
        <p:txBody>
          <a:bodyPr>
            <a:spAutoFit/>
          </a:bodyPr>
          <a:lstStyle/>
          <a:p>
            <a:pPr algn="ctr">
              <a:defRPr/>
            </a:pPr>
            <a:r>
              <a:rPr lang="fr-CH" sz="2800" b="1" dirty="0">
                <a:solidFill>
                  <a:srgbClr val="FFFF00"/>
                </a:solidFill>
                <a:effectLst>
                  <a:outerShdw blurRad="38100" dist="38100" dir="2700000" algn="tl">
                    <a:srgbClr val="000000"/>
                  </a:outerShdw>
                </a:effectLst>
                <a:latin typeface="Tahoma" pitchFamily="34" charset="0"/>
                <a:cs typeface="Arial" charset="0"/>
              </a:rPr>
              <a:t> </a:t>
            </a:r>
            <a:r>
              <a:rPr lang="fr-FR" sz="2800" dirty="0">
                <a:solidFill>
                  <a:schemeClr val="accent2"/>
                </a:solidFill>
                <a:effectLst>
                  <a:outerShdw blurRad="38100" dist="38100" dir="2700000" algn="tl">
                    <a:srgbClr val="000000"/>
                  </a:outerShdw>
                </a:effectLst>
                <a:latin typeface="Verdana" pitchFamily="34" charset="0"/>
                <a:cs typeface="Arial" charset="0"/>
              </a:rPr>
              <a:t>  </a:t>
            </a:r>
            <a:r>
              <a:rPr lang="fr-FR" sz="2800" dirty="0">
                <a:solidFill>
                  <a:schemeClr val="bg1"/>
                </a:solidFill>
                <a:effectLst>
                  <a:outerShdw blurRad="38100" dist="38100" dir="2700000" algn="tl">
                    <a:srgbClr val="000000"/>
                  </a:outerShdw>
                </a:effectLst>
                <a:latin typeface="Verdana" pitchFamily="34" charset="0"/>
                <a:cs typeface="Arial" charset="0"/>
              </a:rPr>
              <a:t>L’approche opérationnelle </a:t>
            </a:r>
          </a:p>
        </p:txBody>
      </p:sp>
      <p:pic>
        <p:nvPicPr>
          <p:cNvPr id="6" name="Picture 2" descr="C:\Users\acer\Desktop\images.jpg"/>
          <p:cNvPicPr>
            <a:picLocks noChangeAspect="1" noChangeArrowheads="1"/>
          </p:cNvPicPr>
          <p:nvPr/>
        </p:nvPicPr>
        <p:blipFill>
          <a:blip r:embed="rId3"/>
          <a:srcRect/>
          <a:stretch>
            <a:fillRect/>
          </a:stretch>
        </p:blipFill>
        <p:spPr bwMode="auto">
          <a:xfrm>
            <a:off x="1428728" y="1571613"/>
            <a:ext cx="4800622" cy="2547950"/>
          </a:xfrm>
          <a:prstGeom prst="rect">
            <a:avLst/>
          </a:prstGeom>
          <a:noFill/>
        </p:spPr>
      </p:pic>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style>
          <a:lnRef idx="1">
            <a:schemeClr val="accent1"/>
          </a:lnRef>
          <a:fillRef idx="3">
            <a:schemeClr val="accent1"/>
          </a:fillRef>
          <a:effectRef idx="2">
            <a:schemeClr val="accent1"/>
          </a:effectRef>
          <a:fontRef idx="minor">
            <a:schemeClr val="lt1"/>
          </a:fontRef>
        </p:style>
        <p:txBody>
          <a:bodyPr/>
          <a:lstStyle/>
          <a:p>
            <a:r>
              <a:rPr lang="fr-FR" dirty="0" smtClean="0"/>
              <a:t>Les leviers du management </a:t>
            </a:r>
            <a:endParaRPr lang="fr-FR" dirty="0"/>
          </a:p>
        </p:txBody>
      </p:sp>
      <p:sp>
        <p:nvSpPr>
          <p:cNvPr id="3" name="Sous-titre 2"/>
          <p:cNvSpPr>
            <a:spLocks noGrp="1"/>
          </p:cNvSpPr>
          <p:nvPr>
            <p:ph type="subTitle" idx="1"/>
          </p:nvPr>
        </p:nvSpPr>
        <p:spPr>
          <a:xfrm>
            <a:off x="1071538" y="3857628"/>
            <a:ext cx="7058052" cy="2114568"/>
          </a:xfrm>
        </p:spPr>
        <p:style>
          <a:lnRef idx="1">
            <a:schemeClr val="accent3"/>
          </a:lnRef>
          <a:fillRef idx="2">
            <a:schemeClr val="accent3"/>
          </a:fillRef>
          <a:effectRef idx="1">
            <a:schemeClr val="accent3"/>
          </a:effectRef>
          <a:fontRef idx="minor">
            <a:schemeClr val="dk1"/>
          </a:fontRef>
        </p:style>
        <p:txBody>
          <a:bodyPr>
            <a:normAutofit/>
          </a:bodyPr>
          <a:lstStyle/>
          <a:p>
            <a:pPr algn="l">
              <a:buFont typeface="Wingdings" pitchFamily="2" charset="2"/>
              <a:buChar char="q"/>
            </a:pPr>
            <a:r>
              <a:rPr lang="fr-FR" dirty="0" smtClean="0">
                <a:effectLst>
                  <a:outerShdw blurRad="38100" dist="38100" dir="2700000" algn="tl">
                    <a:srgbClr val="000000">
                      <a:alpha val="43137"/>
                    </a:srgbClr>
                  </a:outerShdw>
                </a:effectLst>
              </a:rPr>
              <a:t>La  responsabilisation sur des objectifs </a:t>
            </a:r>
          </a:p>
          <a:p>
            <a:pPr algn="l">
              <a:buFont typeface="Wingdings" pitchFamily="2" charset="2"/>
              <a:buChar char="q"/>
            </a:pPr>
            <a:r>
              <a:rPr lang="fr-FR" dirty="0" smtClean="0">
                <a:effectLst>
                  <a:outerShdw blurRad="38100" dist="38100" dir="2700000" algn="tl">
                    <a:srgbClr val="000000">
                      <a:alpha val="43137"/>
                    </a:srgbClr>
                  </a:outerShdw>
                </a:effectLst>
              </a:rPr>
              <a:t>La fixation des moyens </a:t>
            </a:r>
          </a:p>
          <a:p>
            <a:pPr algn="l">
              <a:buFont typeface="Wingdings" pitchFamily="2" charset="2"/>
              <a:buChar char="q"/>
            </a:pPr>
            <a:r>
              <a:rPr lang="fr-FR" dirty="0" smtClean="0">
                <a:effectLst>
                  <a:outerShdw blurRad="38100" dist="38100" dir="2700000" algn="tl">
                    <a:srgbClr val="000000">
                      <a:alpha val="43137"/>
                    </a:srgbClr>
                  </a:outerShdw>
                </a:effectLst>
              </a:rPr>
              <a:t>Responsabilisation sur les résultats </a:t>
            </a:r>
          </a:p>
          <a:p>
            <a:endParaRPr lang="fr-FR" dirty="0">
              <a:effectLst>
                <a:outerShdw blurRad="38100" dist="38100" dir="2700000" algn="tl">
                  <a:srgbClr val="000000">
                    <a:alpha val="43137"/>
                  </a:srgbClr>
                </a:outerShdw>
              </a:effectLst>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flipV="1">
            <a:off x="900113" y="981075"/>
            <a:ext cx="3384550" cy="3671888"/>
          </a:xfrm>
          <a:prstGeom prst="line">
            <a:avLst/>
          </a:prstGeom>
          <a:noFill/>
          <a:ln w="76200" cmpd="tri">
            <a:solidFill>
              <a:schemeClr val="folHlink"/>
            </a:solidFill>
            <a:round/>
            <a:headEnd type="oval" w="med" len="med"/>
            <a:tailEnd type="oval" w="med" len="med"/>
          </a:ln>
        </p:spPr>
        <p:txBody>
          <a:bodyPr wrap="none" anchor="ctr"/>
          <a:lstStyle/>
          <a:p>
            <a:endParaRPr lang="fr-FR"/>
          </a:p>
        </p:txBody>
      </p:sp>
      <p:sp>
        <p:nvSpPr>
          <p:cNvPr id="157699" name="Line 3"/>
          <p:cNvSpPr>
            <a:spLocks noChangeShapeType="1"/>
          </p:cNvSpPr>
          <p:nvPr/>
        </p:nvSpPr>
        <p:spPr bwMode="auto">
          <a:xfrm>
            <a:off x="1981200" y="4876800"/>
            <a:ext cx="0" cy="0"/>
          </a:xfrm>
          <a:prstGeom prst="line">
            <a:avLst/>
          </a:prstGeom>
          <a:noFill/>
          <a:ln w="9525">
            <a:solidFill>
              <a:schemeClr val="tx1"/>
            </a:solidFill>
            <a:round/>
            <a:headEnd/>
            <a:tailEnd type="triangle" w="med" len="med"/>
          </a:ln>
        </p:spPr>
        <p:txBody>
          <a:bodyPr wrap="none" anchor="ctr"/>
          <a:lstStyle/>
          <a:p>
            <a:endParaRPr lang="fr-FR"/>
          </a:p>
        </p:txBody>
      </p:sp>
      <p:sp>
        <p:nvSpPr>
          <p:cNvPr id="11268" name="Line 4"/>
          <p:cNvSpPr>
            <a:spLocks noChangeShapeType="1"/>
          </p:cNvSpPr>
          <p:nvPr/>
        </p:nvSpPr>
        <p:spPr bwMode="auto">
          <a:xfrm flipV="1">
            <a:off x="827088" y="4581525"/>
            <a:ext cx="7058025" cy="73025"/>
          </a:xfrm>
          <a:prstGeom prst="line">
            <a:avLst/>
          </a:prstGeom>
          <a:noFill/>
          <a:ln w="76200" cmpd="tri">
            <a:solidFill>
              <a:schemeClr val="folHlink"/>
            </a:solidFill>
            <a:round/>
            <a:headEnd type="oval" w="med" len="med"/>
            <a:tailEnd type="oval" w="med" len="med"/>
          </a:ln>
        </p:spPr>
        <p:txBody>
          <a:bodyPr wrap="none" anchor="ctr"/>
          <a:lstStyle/>
          <a:p>
            <a:endParaRPr lang="fr-FR"/>
          </a:p>
        </p:txBody>
      </p:sp>
      <p:sp>
        <p:nvSpPr>
          <p:cNvPr id="11269" name="Line 5"/>
          <p:cNvSpPr>
            <a:spLocks noChangeShapeType="1"/>
          </p:cNvSpPr>
          <p:nvPr/>
        </p:nvSpPr>
        <p:spPr bwMode="auto">
          <a:xfrm>
            <a:off x="4284663" y="981075"/>
            <a:ext cx="3600450" cy="3600450"/>
          </a:xfrm>
          <a:prstGeom prst="line">
            <a:avLst/>
          </a:prstGeom>
          <a:noFill/>
          <a:ln w="76200" cmpd="tri">
            <a:solidFill>
              <a:schemeClr val="folHlink"/>
            </a:solidFill>
            <a:round/>
            <a:headEnd type="oval" w="med" len="med"/>
            <a:tailEnd type="oval" w="med" len="med"/>
          </a:ln>
        </p:spPr>
        <p:txBody>
          <a:bodyPr wrap="none" anchor="ctr"/>
          <a:lstStyle/>
          <a:p>
            <a:endParaRPr lang="fr-FR"/>
          </a:p>
        </p:txBody>
      </p:sp>
      <p:sp>
        <p:nvSpPr>
          <p:cNvPr id="157702" name="Text Box 6"/>
          <p:cNvSpPr txBox="1">
            <a:spLocks noChangeArrowheads="1"/>
          </p:cNvSpPr>
          <p:nvPr/>
        </p:nvSpPr>
        <p:spPr bwMode="auto">
          <a:xfrm>
            <a:off x="3492500" y="692150"/>
            <a:ext cx="1800225" cy="366713"/>
          </a:xfrm>
          <a:prstGeom prst="rect">
            <a:avLst/>
          </a:prstGeom>
          <a:noFill/>
          <a:ln w="9525">
            <a:noFill/>
            <a:miter lim="800000"/>
            <a:headEnd/>
            <a:tailEnd/>
          </a:ln>
        </p:spPr>
        <p:txBody>
          <a:bodyPr>
            <a:spAutoFit/>
          </a:bodyPr>
          <a:lstStyle/>
          <a:p>
            <a:pPr>
              <a:spcBef>
                <a:spcPct val="50000"/>
              </a:spcBef>
            </a:pPr>
            <a:r>
              <a:rPr lang="fr-FR">
                <a:solidFill>
                  <a:srgbClr val="FF3300"/>
                </a:solidFill>
                <a:latin typeface="Arial Black" pitchFamily="34" charset="0"/>
              </a:rPr>
              <a:t>RESULTATS</a:t>
            </a:r>
          </a:p>
        </p:txBody>
      </p:sp>
      <p:sp>
        <p:nvSpPr>
          <p:cNvPr id="157703" name="Text Box 7"/>
          <p:cNvSpPr txBox="1">
            <a:spLocks noChangeArrowheads="1"/>
          </p:cNvSpPr>
          <p:nvPr/>
        </p:nvSpPr>
        <p:spPr bwMode="auto">
          <a:xfrm>
            <a:off x="323850" y="4724400"/>
            <a:ext cx="1871663" cy="366713"/>
          </a:xfrm>
          <a:prstGeom prst="rect">
            <a:avLst/>
          </a:prstGeom>
          <a:noFill/>
          <a:ln w="9525">
            <a:noFill/>
            <a:miter lim="800000"/>
            <a:headEnd/>
            <a:tailEnd/>
          </a:ln>
        </p:spPr>
        <p:txBody>
          <a:bodyPr>
            <a:spAutoFit/>
          </a:bodyPr>
          <a:lstStyle/>
          <a:p>
            <a:pPr>
              <a:spcBef>
                <a:spcPct val="50000"/>
              </a:spcBef>
            </a:pPr>
            <a:r>
              <a:rPr lang="fr-FR">
                <a:solidFill>
                  <a:srgbClr val="FF3300"/>
                </a:solidFill>
                <a:latin typeface="Arial Black" pitchFamily="34" charset="0"/>
              </a:rPr>
              <a:t>OBJECTIFS </a:t>
            </a:r>
          </a:p>
        </p:txBody>
      </p:sp>
      <p:sp>
        <p:nvSpPr>
          <p:cNvPr id="157704" name="Text Box 8"/>
          <p:cNvSpPr txBox="1">
            <a:spLocks noChangeArrowheads="1"/>
          </p:cNvSpPr>
          <p:nvPr/>
        </p:nvSpPr>
        <p:spPr bwMode="auto">
          <a:xfrm>
            <a:off x="6588125" y="4652963"/>
            <a:ext cx="1871663" cy="366712"/>
          </a:xfrm>
          <a:prstGeom prst="rect">
            <a:avLst/>
          </a:prstGeom>
          <a:noFill/>
          <a:ln w="9525">
            <a:noFill/>
            <a:miter lim="800000"/>
            <a:headEnd/>
            <a:tailEnd/>
          </a:ln>
        </p:spPr>
        <p:txBody>
          <a:bodyPr>
            <a:spAutoFit/>
          </a:bodyPr>
          <a:lstStyle/>
          <a:p>
            <a:pPr algn="ctr">
              <a:spcBef>
                <a:spcPct val="50000"/>
              </a:spcBef>
            </a:pPr>
            <a:r>
              <a:rPr lang="fr-FR">
                <a:solidFill>
                  <a:srgbClr val="FF3300"/>
                </a:solidFill>
                <a:latin typeface="Arial Black" pitchFamily="34" charset="0"/>
              </a:rPr>
              <a:t>MOYENS </a:t>
            </a:r>
          </a:p>
        </p:txBody>
      </p:sp>
      <p:sp>
        <p:nvSpPr>
          <p:cNvPr id="157705" name="Rectangle 9"/>
          <p:cNvSpPr>
            <a:spLocks noChangeArrowheads="1"/>
          </p:cNvSpPr>
          <p:nvPr/>
        </p:nvSpPr>
        <p:spPr bwMode="auto">
          <a:xfrm>
            <a:off x="1908175" y="2420938"/>
            <a:ext cx="1695450" cy="366712"/>
          </a:xfrm>
          <a:prstGeom prst="rect">
            <a:avLst/>
          </a:prstGeom>
          <a:noFill/>
          <a:ln w="9525">
            <a:noFill/>
            <a:miter lim="800000"/>
            <a:headEnd/>
            <a:tailEnd/>
          </a:ln>
        </p:spPr>
        <p:txBody>
          <a:bodyPr wrap="none">
            <a:spAutoFit/>
          </a:bodyPr>
          <a:lstStyle/>
          <a:p>
            <a:r>
              <a:rPr lang="fr-FR">
                <a:solidFill>
                  <a:schemeClr val="hlink"/>
                </a:solidFill>
                <a:latin typeface="Arial Black" pitchFamily="34" charset="0"/>
              </a:rPr>
              <a:t>EFFICACITE</a:t>
            </a:r>
          </a:p>
        </p:txBody>
      </p:sp>
      <p:sp>
        <p:nvSpPr>
          <p:cNvPr id="157706" name="Rectangle 10"/>
          <p:cNvSpPr>
            <a:spLocks noChangeArrowheads="1"/>
          </p:cNvSpPr>
          <p:nvPr/>
        </p:nvSpPr>
        <p:spPr bwMode="auto">
          <a:xfrm>
            <a:off x="5364163" y="2492375"/>
            <a:ext cx="1784350" cy="366713"/>
          </a:xfrm>
          <a:prstGeom prst="rect">
            <a:avLst/>
          </a:prstGeom>
          <a:noFill/>
          <a:ln w="9525">
            <a:noFill/>
            <a:miter lim="800000"/>
            <a:headEnd/>
            <a:tailEnd/>
          </a:ln>
        </p:spPr>
        <p:txBody>
          <a:bodyPr wrap="none">
            <a:spAutoFit/>
          </a:bodyPr>
          <a:lstStyle/>
          <a:p>
            <a:pPr eaLnBrk="0" hangingPunct="0"/>
            <a:r>
              <a:rPr lang="fr-FR">
                <a:solidFill>
                  <a:schemeClr val="hlink"/>
                </a:solidFill>
                <a:latin typeface="Arial Black" pitchFamily="34" charset="0"/>
              </a:rPr>
              <a:t>EFFICIENCE </a:t>
            </a:r>
          </a:p>
        </p:txBody>
      </p:sp>
      <p:sp>
        <p:nvSpPr>
          <p:cNvPr id="157707" name="Rectangle 11"/>
          <p:cNvSpPr>
            <a:spLocks noChangeArrowheads="1"/>
          </p:cNvSpPr>
          <p:nvPr/>
        </p:nvSpPr>
        <p:spPr bwMode="auto">
          <a:xfrm>
            <a:off x="3132138" y="4797425"/>
            <a:ext cx="2951162" cy="442913"/>
          </a:xfrm>
          <a:prstGeom prst="rect">
            <a:avLst/>
          </a:prstGeom>
          <a:noFill/>
          <a:ln w="76200" cmpd="tri">
            <a:solidFill>
              <a:schemeClr val="tx1"/>
            </a:solidFill>
            <a:miter lim="800000"/>
            <a:headEnd/>
            <a:tailEnd/>
          </a:ln>
        </p:spPr>
        <p:txBody>
          <a:bodyPr>
            <a:spAutoFit/>
          </a:bodyPr>
          <a:lstStyle/>
          <a:p>
            <a:pPr algn="ctr" eaLnBrk="0" hangingPunct="0">
              <a:spcBef>
                <a:spcPct val="50000"/>
              </a:spcBef>
            </a:pPr>
            <a:r>
              <a:rPr lang="fr-FR">
                <a:solidFill>
                  <a:schemeClr val="hlink"/>
                </a:solidFill>
                <a:latin typeface="Arial Black" pitchFamily="34" charset="0"/>
              </a:rPr>
              <a:t>PERFORMANCE </a:t>
            </a:r>
            <a:endParaRPr lang="fr-FR" sz="2400">
              <a:solidFill>
                <a:schemeClr val="hlink"/>
              </a:solidFill>
              <a:latin typeface="Times New Roman" pitchFamily="18" charset="0"/>
            </a:endParaRPr>
          </a:p>
        </p:txBody>
      </p:sp>
      <p:sp>
        <p:nvSpPr>
          <p:cNvPr id="157708" name="Text Box 12"/>
          <p:cNvSpPr txBox="1">
            <a:spLocks noChangeArrowheads="1"/>
          </p:cNvSpPr>
          <p:nvPr/>
        </p:nvSpPr>
        <p:spPr bwMode="auto">
          <a:xfrm>
            <a:off x="2051050" y="5445125"/>
            <a:ext cx="4537075" cy="366713"/>
          </a:xfrm>
          <a:prstGeom prst="rect">
            <a:avLst/>
          </a:prstGeom>
          <a:noFill/>
          <a:ln w="9525">
            <a:noFill/>
            <a:miter lim="800000"/>
            <a:headEnd/>
            <a:tailEnd/>
          </a:ln>
        </p:spPr>
        <p:txBody>
          <a:bodyPr>
            <a:spAutoFit/>
          </a:bodyPr>
          <a:lstStyle/>
          <a:p>
            <a:pPr>
              <a:spcBef>
                <a:spcPct val="50000"/>
              </a:spcBef>
            </a:pPr>
            <a:r>
              <a:rPr lang="fr-FR">
                <a:latin typeface="Arial Black" pitchFamily="34" charset="0"/>
              </a:rPr>
              <a:t>TRIANGLE DE LA PERFORMANCE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 fill="hold"/>
                                        <p:tgtEl>
                                          <p:spTgt spid="11269"/>
                                        </p:tgtEl>
                                        <p:attrNameLst>
                                          <p:attrName>ppt_x</p:attrName>
                                        </p:attrNameLst>
                                      </p:cBhvr>
                                      <p:tavLst>
                                        <p:tav tm="0">
                                          <p:val>
                                            <p:strVal val="0-#ppt_w/2"/>
                                          </p:val>
                                        </p:tav>
                                        <p:tav tm="100000">
                                          <p:val>
                                            <p:strVal val="#ppt_x"/>
                                          </p:val>
                                        </p:tav>
                                      </p:tavLst>
                                    </p:anim>
                                    <p:anim calcmode="lin" valueType="num">
                                      <p:cBhvr additive="base">
                                        <p:cTn id="8" dur="5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500" fill="hold"/>
                                        <p:tgtEl>
                                          <p:spTgt spid="11268"/>
                                        </p:tgtEl>
                                        <p:attrNameLst>
                                          <p:attrName>ppt_x</p:attrName>
                                        </p:attrNameLst>
                                      </p:cBhvr>
                                      <p:tavLst>
                                        <p:tav tm="0">
                                          <p:val>
                                            <p:strVal val="0-#ppt_w/2"/>
                                          </p:val>
                                        </p:tav>
                                        <p:tav tm="100000">
                                          <p:val>
                                            <p:strVal val="#ppt_x"/>
                                          </p:val>
                                        </p:tav>
                                      </p:tavLst>
                                    </p:anim>
                                    <p:anim calcmode="lin" valueType="num">
                                      <p:cBhvr additive="base">
                                        <p:cTn id="14"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6"/>
                                        </p:tgtEl>
                                        <p:attrNameLst>
                                          <p:attrName>style.visibility</p:attrName>
                                        </p:attrNameLst>
                                      </p:cBhvr>
                                      <p:to>
                                        <p:strVal val="visible"/>
                                      </p:to>
                                    </p:set>
                                    <p:anim calcmode="lin" valueType="num">
                                      <p:cBhvr additive="base">
                                        <p:cTn id="19" dur="500" fill="hold"/>
                                        <p:tgtEl>
                                          <p:spTgt spid="11266"/>
                                        </p:tgtEl>
                                        <p:attrNameLst>
                                          <p:attrName>ppt_x</p:attrName>
                                        </p:attrNameLst>
                                      </p:cBhvr>
                                      <p:tavLst>
                                        <p:tav tm="0">
                                          <p:val>
                                            <p:strVal val="0-#ppt_w/2"/>
                                          </p:val>
                                        </p:tav>
                                        <p:tav tm="100000">
                                          <p:val>
                                            <p:strVal val="#ppt_x"/>
                                          </p:val>
                                        </p:tav>
                                      </p:tavLst>
                                    </p:anim>
                                    <p:anim calcmode="lin" valueType="num">
                                      <p:cBhvr additive="base">
                                        <p:cTn id="20"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11268" grpId="0" animBg="1"/>
      <p:bldP spid="1126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idx="4294967295"/>
          </p:nvPr>
        </p:nvSpPr>
        <p:spPr>
          <a:xfrm>
            <a:off x="928662" y="214290"/>
            <a:ext cx="7643866" cy="1080120"/>
          </a:xfrm>
        </p:spPr>
        <p:style>
          <a:lnRef idx="0">
            <a:schemeClr val="accent1"/>
          </a:lnRef>
          <a:fillRef idx="3">
            <a:schemeClr val="accent1"/>
          </a:fillRef>
          <a:effectRef idx="3">
            <a:schemeClr val="accent1"/>
          </a:effectRef>
          <a:fontRef idx="minor">
            <a:schemeClr val="lt1"/>
          </a:fontRef>
        </p:style>
        <p:txBody>
          <a:bodyPr lIns="92075" tIns="46038" rIns="92075" bIns="46038">
            <a:normAutofit/>
          </a:bodyPr>
          <a:lstStyle/>
          <a:p>
            <a:pPr eaLnBrk="1" fontAlgn="auto" hangingPunct="1">
              <a:spcAft>
                <a:spcPts val="0"/>
              </a:spcAft>
              <a:defRPr/>
            </a:pPr>
            <a:r>
              <a:rPr lang="fr-FR" sz="2800" dirty="0" smtClean="0">
                <a:latin typeface="Narkisim" pitchFamily="34" charset="-79"/>
                <a:cs typeface="Narkisim" pitchFamily="34" charset="-79"/>
              </a:rPr>
              <a:t>La stratégie publique : la  théorie juridique du fonctionnement de l’État</a:t>
            </a:r>
          </a:p>
        </p:txBody>
      </p:sp>
      <p:sp>
        <p:nvSpPr>
          <p:cNvPr id="5" name="Rectangle 3"/>
          <p:cNvSpPr>
            <a:spLocks noGrp="1" noChangeArrowheads="1"/>
          </p:cNvSpPr>
          <p:nvPr>
            <p:ph idx="4294967295"/>
          </p:nvPr>
        </p:nvSpPr>
        <p:spPr>
          <a:xfrm>
            <a:off x="857224" y="1500174"/>
            <a:ext cx="7443814" cy="3886200"/>
          </a:xfrm>
        </p:spPr>
        <p:txBody>
          <a:bodyPr/>
          <a:lstStyle/>
          <a:p>
            <a:pPr eaLnBrk="1" hangingPunct="1">
              <a:lnSpc>
                <a:spcPct val="80000"/>
              </a:lnSpc>
            </a:pPr>
            <a:r>
              <a:rPr lang="fr-FR" dirty="0" smtClean="0"/>
              <a:t>Conception démocratique par le législateur et le gouvernement</a:t>
            </a:r>
          </a:p>
          <a:p>
            <a:pPr lvl="1" eaLnBrk="1" hangingPunct="1"/>
            <a:r>
              <a:rPr lang="fr-FR" dirty="0" smtClean="0"/>
              <a:t>La détermination démocratique des finalités</a:t>
            </a:r>
          </a:p>
          <a:p>
            <a:pPr lvl="1" eaLnBrk="1" hangingPunct="1"/>
            <a:r>
              <a:rPr lang="fr-FR" dirty="0" smtClean="0"/>
              <a:t>La détermination de la stratégie d’exécution (objectif, moyens, modalités)</a:t>
            </a:r>
          </a:p>
          <a:p>
            <a:pPr eaLnBrk="1" hangingPunct="1">
              <a:lnSpc>
                <a:spcPct val="80000"/>
              </a:lnSpc>
            </a:pPr>
            <a:r>
              <a:rPr lang="fr-FR" dirty="0" smtClean="0"/>
              <a:t>Exécution par l’administration…</a:t>
            </a:r>
          </a:p>
          <a:p>
            <a:pPr lvl="1" eaLnBrk="1" hangingPunct="1"/>
            <a:r>
              <a:rPr lang="fr-FR" dirty="0" smtClean="0"/>
              <a:t>Le réseau de mise en œuvre</a:t>
            </a:r>
          </a:p>
          <a:p>
            <a:pPr lvl="1" eaLnBrk="1" hangingPunct="1"/>
            <a:r>
              <a:rPr lang="fr-FR" dirty="0" smtClean="0"/>
              <a:t>Les objectifs à chaque niveau</a:t>
            </a:r>
            <a:endParaRPr lang="fr-FR"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idx="4294967295"/>
          </p:nvPr>
        </p:nvSpPr>
        <p:spPr>
          <a:xfrm>
            <a:off x="0" y="457200"/>
            <a:ext cx="8229600" cy="1371600"/>
          </a:xfrm>
        </p:spPr>
        <p:txBody>
          <a:bodyPr/>
          <a:lstStyle/>
          <a:p>
            <a:pPr eaLnBrk="1" fontAlgn="auto" hangingPunct="1">
              <a:spcAft>
                <a:spcPts val="0"/>
              </a:spcAft>
              <a:defRPr/>
            </a:pPr>
            <a:r>
              <a:rPr lang="fr-FR" sz="2800" smtClean="0"/>
              <a:t>Le schéma simple de la « performance »</a:t>
            </a:r>
          </a:p>
        </p:txBody>
      </p:sp>
      <p:sp>
        <p:nvSpPr>
          <p:cNvPr id="5" name="Rectangle 3"/>
          <p:cNvSpPr>
            <a:spLocks noGrp="1" noChangeArrowheads="1"/>
          </p:cNvSpPr>
          <p:nvPr>
            <p:ph idx="4294967295"/>
          </p:nvPr>
        </p:nvSpPr>
        <p:spPr>
          <a:xfrm>
            <a:off x="214282" y="2000240"/>
            <a:ext cx="4500594" cy="3886200"/>
          </a:xfrm>
        </p:spPr>
        <p:txBody>
          <a:bodyPr>
            <a:noAutofit/>
          </a:bodyPr>
          <a:lstStyle/>
          <a:p>
            <a:pPr marL="365760" indent="-256032" eaLnBrk="1" fontAlgn="auto" hangingPunct="1">
              <a:lnSpc>
                <a:spcPct val="90000"/>
              </a:lnSpc>
              <a:spcAft>
                <a:spcPts val="0"/>
              </a:spcAft>
              <a:buFont typeface="Wingdings 3"/>
              <a:buChar char=""/>
              <a:defRPr/>
            </a:pPr>
            <a:r>
              <a:rPr lang="fr-FR" sz="2000" dirty="0" smtClean="0">
                <a:latin typeface="Narkisim" pitchFamily="34" charset="-79"/>
                <a:cs typeface="Narkisim" pitchFamily="34" charset="-79"/>
              </a:rPr>
              <a:t>Des objectifs clairs de politique publique…</a:t>
            </a:r>
          </a:p>
          <a:p>
            <a:pPr marL="621792" lvl="1" eaLnBrk="1" fontAlgn="auto" hangingPunct="1">
              <a:lnSpc>
                <a:spcPct val="90000"/>
              </a:lnSpc>
              <a:spcBef>
                <a:spcPts val="324"/>
              </a:spcBef>
              <a:spcAft>
                <a:spcPts val="0"/>
              </a:spcAft>
              <a:buFont typeface="Verdana"/>
              <a:buChar char="◦"/>
              <a:defRPr/>
            </a:pPr>
            <a:r>
              <a:rPr lang="fr-FR" sz="2000" dirty="0" smtClean="0">
                <a:latin typeface="Narkisim" pitchFamily="34" charset="-79"/>
                <a:cs typeface="Narkisim" pitchFamily="34" charset="-79"/>
              </a:rPr>
              <a:t>…déclinés le long de la ligne hiérarchique…</a:t>
            </a:r>
          </a:p>
          <a:p>
            <a:pPr marL="621792" lvl="1" eaLnBrk="1" fontAlgn="auto" hangingPunct="1">
              <a:lnSpc>
                <a:spcPct val="90000"/>
              </a:lnSpc>
              <a:spcBef>
                <a:spcPts val="324"/>
              </a:spcBef>
              <a:spcAft>
                <a:spcPts val="0"/>
              </a:spcAft>
              <a:buFont typeface="Verdana"/>
              <a:buChar char="◦"/>
              <a:defRPr/>
            </a:pPr>
            <a:r>
              <a:rPr lang="fr-FR" sz="2000" dirty="0" smtClean="0">
                <a:latin typeface="Narkisim" pitchFamily="34" charset="-79"/>
                <a:cs typeface="Narkisim" pitchFamily="34" charset="-79"/>
              </a:rPr>
              <a:t>…en objectifs clairs pour chaque niveau…</a:t>
            </a:r>
          </a:p>
          <a:p>
            <a:pPr marL="621792" lvl="1" eaLnBrk="1" fontAlgn="auto" hangingPunct="1">
              <a:lnSpc>
                <a:spcPct val="90000"/>
              </a:lnSpc>
              <a:spcBef>
                <a:spcPts val="324"/>
              </a:spcBef>
              <a:spcAft>
                <a:spcPts val="0"/>
              </a:spcAft>
              <a:buFont typeface="Verdana"/>
              <a:buChar char="◦"/>
              <a:defRPr/>
            </a:pPr>
            <a:r>
              <a:rPr lang="fr-FR" sz="2000" dirty="0" smtClean="0">
                <a:latin typeface="Narkisim" pitchFamily="34" charset="-79"/>
                <a:cs typeface="Narkisim" pitchFamily="34" charset="-79"/>
              </a:rPr>
              <a:t>…et finalement en objectifs individuels.</a:t>
            </a:r>
          </a:p>
          <a:p>
            <a:pPr marL="365760" indent="-256032" eaLnBrk="1" fontAlgn="auto" hangingPunct="1">
              <a:lnSpc>
                <a:spcPct val="90000"/>
              </a:lnSpc>
              <a:spcAft>
                <a:spcPts val="0"/>
              </a:spcAft>
              <a:buFont typeface="Wingdings 3"/>
              <a:buChar char=""/>
              <a:defRPr/>
            </a:pPr>
            <a:r>
              <a:rPr lang="fr-FR" sz="2000" dirty="0" smtClean="0">
                <a:latin typeface="Narkisim" pitchFamily="34" charset="-79"/>
                <a:cs typeface="Narkisim" pitchFamily="34" charset="-79"/>
              </a:rPr>
              <a:t>A chaque objectif des indicateurs…</a:t>
            </a:r>
          </a:p>
          <a:p>
            <a:pPr marL="621792" lvl="1" eaLnBrk="1" fontAlgn="auto" hangingPunct="1">
              <a:lnSpc>
                <a:spcPct val="90000"/>
              </a:lnSpc>
              <a:spcBef>
                <a:spcPts val="324"/>
              </a:spcBef>
              <a:spcAft>
                <a:spcPts val="0"/>
              </a:spcAft>
              <a:buFont typeface="Verdana"/>
              <a:buChar char="◦"/>
              <a:defRPr/>
            </a:pPr>
            <a:r>
              <a:rPr lang="fr-FR" sz="2000" dirty="0" smtClean="0">
                <a:latin typeface="Narkisim" pitchFamily="34" charset="-79"/>
                <a:cs typeface="Narkisim" pitchFamily="34" charset="-79"/>
              </a:rPr>
              <a:t>…permettant d’évaluer la « performance »…</a:t>
            </a:r>
          </a:p>
          <a:p>
            <a:pPr marL="621792" lvl="1" eaLnBrk="1" fontAlgn="auto" hangingPunct="1">
              <a:lnSpc>
                <a:spcPct val="90000"/>
              </a:lnSpc>
              <a:spcBef>
                <a:spcPts val="324"/>
              </a:spcBef>
              <a:spcAft>
                <a:spcPts val="0"/>
              </a:spcAft>
              <a:buFont typeface="Verdana"/>
              <a:buChar char="◦"/>
              <a:defRPr/>
            </a:pPr>
            <a:r>
              <a:rPr lang="fr-FR" sz="2000" dirty="0" smtClean="0">
                <a:latin typeface="Narkisim" pitchFamily="34" charset="-79"/>
                <a:cs typeface="Narkisim" pitchFamily="34" charset="-79"/>
              </a:rPr>
              <a:t>…individuelle et collective…</a:t>
            </a:r>
          </a:p>
          <a:p>
            <a:pPr marL="621792" lvl="1" eaLnBrk="1" fontAlgn="auto" hangingPunct="1">
              <a:lnSpc>
                <a:spcPct val="90000"/>
              </a:lnSpc>
              <a:spcBef>
                <a:spcPts val="324"/>
              </a:spcBef>
              <a:spcAft>
                <a:spcPts val="0"/>
              </a:spcAft>
              <a:buFont typeface="Verdana"/>
              <a:buChar char="◦"/>
              <a:defRPr/>
            </a:pPr>
            <a:r>
              <a:rPr lang="fr-FR" sz="2000" dirty="0" smtClean="0">
                <a:latin typeface="Narkisim" pitchFamily="34" charset="-79"/>
                <a:cs typeface="Narkisim" pitchFamily="34" charset="-79"/>
              </a:rPr>
              <a:t>…et d’en tirer les conséquences</a:t>
            </a:r>
          </a:p>
          <a:p>
            <a:pPr marL="859536" lvl="2" eaLnBrk="1" fontAlgn="auto" hangingPunct="1">
              <a:lnSpc>
                <a:spcPct val="90000"/>
              </a:lnSpc>
              <a:spcAft>
                <a:spcPts val="0"/>
              </a:spcAft>
              <a:buFont typeface="Wingdings 2"/>
              <a:buChar char=""/>
              <a:defRPr/>
            </a:pPr>
            <a:r>
              <a:rPr lang="fr-FR" sz="2000" dirty="0" smtClean="0">
                <a:latin typeface="Narkisim" pitchFamily="34" charset="-79"/>
                <a:cs typeface="Narkisim" pitchFamily="34" charset="-79"/>
              </a:rPr>
              <a:t> Corrections de trajectoires</a:t>
            </a:r>
          </a:p>
          <a:p>
            <a:pPr marL="859536" lvl="2" eaLnBrk="1" fontAlgn="auto" hangingPunct="1">
              <a:lnSpc>
                <a:spcPct val="90000"/>
              </a:lnSpc>
              <a:spcAft>
                <a:spcPts val="0"/>
              </a:spcAft>
              <a:buFont typeface="Wingdings 2"/>
              <a:buChar char=""/>
              <a:defRPr/>
            </a:pPr>
            <a:r>
              <a:rPr lang="fr-FR" sz="2000" dirty="0" smtClean="0">
                <a:latin typeface="Narkisim" pitchFamily="34" charset="-79"/>
                <a:cs typeface="Narkisim" pitchFamily="34" charset="-79"/>
              </a:rPr>
              <a:t> Récompense ou sanction</a:t>
            </a:r>
          </a:p>
        </p:txBody>
      </p:sp>
      <p:grpSp>
        <p:nvGrpSpPr>
          <p:cNvPr id="2" name="Group 14"/>
          <p:cNvGrpSpPr>
            <a:grpSpLocks/>
          </p:cNvGrpSpPr>
          <p:nvPr/>
        </p:nvGrpSpPr>
        <p:grpSpPr bwMode="auto">
          <a:xfrm>
            <a:off x="5038725" y="1557338"/>
            <a:ext cx="3494088" cy="4608512"/>
            <a:chOff x="1156" y="1162"/>
            <a:chExt cx="4355" cy="2903"/>
          </a:xfrm>
        </p:grpSpPr>
        <p:sp>
          <p:nvSpPr>
            <p:cNvPr id="145414" name="AutoShape 5"/>
            <p:cNvSpPr>
              <a:spLocks noChangeArrowheads="1"/>
            </p:cNvSpPr>
            <p:nvPr/>
          </p:nvSpPr>
          <p:spPr bwMode="auto">
            <a:xfrm>
              <a:off x="1156" y="1162"/>
              <a:ext cx="4355" cy="2903"/>
            </a:xfrm>
            <a:prstGeom prst="triangle">
              <a:avLst>
                <a:gd name="adj" fmla="val 50000"/>
              </a:avLst>
            </a:prstGeom>
            <a:gradFill rotWithShape="1">
              <a:gsLst>
                <a:gs pos="0">
                  <a:srgbClr val="FF0066"/>
                </a:gs>
                <a:gs pos="100000">
                  <a:schemeClr val="bg1"/>
                </a:gs>
              </a:gsLst>
              <a:lin ang="5400000" scaled="1"/>
            </a:gradFill>
            <a:ln w="57150">
              <a:solidFill>
                <a:srgbClr val="FF0066"/>
              </a:solidFill>
              <a:miter lim="800000"/>
              <a:headEnd/>
              <a:tailEnd/>
            </a:ln>
          </p:spPr>
          <p:txBody>
            <a:bodyPr wrap="none" anchor="ctr"/>
            <a:lstStyle/>
            <a:p>
              <a:endParaRPr lang="fr-FR"/>
            </a:p>
          </p:txBody>
        </p:sp>
        <p:sp>
          <p:nvSpPr>
            <p:cNvPr id="145415" name="Line 9"/>
            <p:cNvSpPr>
              <a:spLocks noChangeShapeType="1"/>
            </p:cNvSpPr>
            <p:nvPr/>
          </p:nvSpPr>
          <p:spPr bwMode="auto">
            <a:xfrm>
              <a:off x="2471" y="2341"/>
              <a:ext cx="1770" cy="0"/>
            </a:xfrm>
            <a:prstGeom prst="line">
              <a:avLst/>
            </a:prstGeom>
            <a:noFill/>
            <a:ln w="57150">
              <a:solidFill>
                <a:srgbClr val="FF0066"/>
              </a:solidFill>
              <a:round/>
              <a:headEnd/>
              <a:tailEnd/>
            </a:ln>
          </p:spPr>
          <p:txBody>
            <a:bodyPr/>
            <a:lstStyle/>
            <a:p>
              <a:endParaRPr lang="fr-FR"/>
            </a:p>
          </p:txBody>
        </p:sp>
        <p:sp>
          <p:nvSpPr>
            <p:cNvPr id="145416" name="Line 10"/>
            <p:cNvSpPr>
              <a:spLocks noChangeShapeType="1"/>
            </p:cNvSpPr>
            <p:nvPr/>
          </p:nvSpPr>
          <p:spPr bwMode="auto">
            <a:xfrm>
              <a:off x="1973" y="2931"/>
              <a:ext cx="2676" cy="0"/>
            </a:xfrm>
            <a:prstGeom prst="line">
              <a:avLst/>
            </a:prstGeom>
            <a:noFill/>
            <a:ln w="57150">
              <a:solidFill>
                <a:srgbClr val="FF0066"/>
              </a:solidFill>
              <a:round/>
              <a:headEnd/>
              <a:tailEnd/>
            </a:ln>
          </p:spPr>
          <p:txBody>
            <a:bodyPr/>
            <a:lstStyle/>
            <a:p>
              <a:endParaRPr lang="fr-FR"/>
            </a:p>
          </p:txBody>
        </p:sp>
        <p:sp>
          <p:nvSpPr>
            <p:cNvPr id="145417" name="Line 11"/>
            <p:cNvSpPr>
              <a:spLocks noChangeShapeType="1"/>
            </p:cNvSpPr>
            <p:nvPr/>
          </p:nvSpPr>
          <p:spPr bwMode="auto">
            <a:xfrm>
              <a:off x="1702" y="3339"/>
              <a:ext cx="3265" cy="0"/>
            </a:xfrm>
            <a:prstGeom prst="line">
              <a:avLst/>
            </a:prstGeom>
            <a:noFill/>
            <a:ln w="57150">
              <a:solidFill>
                <a:srgbClr val="FF0066"/>
              </a:solidFill>
              <a:round/>
              <a:headEnd/>
              <a:tailEnd/>
            </a:ln>
          </p:spPr>
          <p:txBody>
            <a:bodyPr/>
            <a:lstStyle/>
            <a:p>
              <a:endParaRPr lang="fr-FR"/>
            </a:p>
          </p:txBody>
        </p:sp>
      </p:grpSp>
      <p:sp>
        <p:nvSpPr>
          <p:cNvPr id="11" name="AutoShape 4"/>
          <p:cNvSpPr>
            <a:spLocks noChangeArrowheads="1"/>
          </p:cNvSpPr>
          <p:nvPr/>
        </p:nvSpPr>
        <p:spPr bwMode="auto">
          <a:xfrm>
            <a:off x="4462463" y="765175"/>
            <a:ext cx="4681537" cy="3455988"/>
          </a:xfrm>
          <a:prstGeom prst="cloudCallout">
            <a:avLst>
              <a:gd name="adj1" fmla="val 23449"/>
              <a:gd name="adj2" fmla="val -11278"/>
            </a:avLst>
          </a:prstGeom>
          <a:gradFill rotWithShape="1">
            <a:gsLst>
              <a:gs pos="0">
                <a:schemeClr val="bg1">
                  <a:alpha val="42998"/>
                </a:schemeClr>
              </a:gs>
              <a:gs pos="100000">
                <a:srgbClr val="66FFFF">
                  <a:alpha val="39998"/>
                </a:srgbClr>
              </a:gs>
            </a:gsLst>
            <a:path path="rect">
              <a:fillToRect l="50000" t="50000" r="50000" b="50000"/>
            </a:path>
          </a:gradFill>
          <a:ln w="12700">
            <a:noFill/>
            <a:round/>
            <a:headEnd/>
            <a:tailEnd/>
          </a:ln>
        </p:spPr>
        <p:txBody>
          <a:bodyPr lIns="92075" tIns="46038" rIns="92075" bIns="46038" anchor="ctr"/>
          <a:lstStyle/>
          <a:p>
            <a:pPr eaLnBrk="0" hangingPunct="0"/>
            <a:r>
              <a:rPr lang="fr-FR" sz="3600" b="1">
                <a:solidFill>
                  <a:srgbClr val="0000FF"/>
                </a:solidFill>
                <a:latin typeface="Calibri" pitchFamily="34" charset="0"/>
              </a:rPr>
              <a:t>Une descente « gravitaire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ntr" presetSubtype="4"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4" fill="hold" grpId="0"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 calcmode="lin" valueType="num">
                                      <p:cBhvr additive="base">
                                        <p:cTn id="4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4"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 calcmode="lin" valueType="num">
                                      <p:cBhvr additive="base">
                                        <p:cTn id="4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7" presetClass="entr" presetSubtype="4" fill="hold" grpId="0" nodeType="click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additive="base">
                                        <p:cTn id="5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7" presetClass="entr" presetSubtype="4" fill="hold" grpId="0" nodeType="clickEffect">
                                  <p:stCondLst>
                                    <p:cond delay="0"/>
                                  </p:stCondLst>
                                  <p:childTnLst>
                                    <p:set>
                                      <p:cBhvr>
                                        <p:cTn id="58" dur="1" fill="hold">
                                          <p:stCondLst>
                                            <p:cond delay="0"/>
                                          </p:stCondLst>
                                        </p:cTn>
                                        <p:tgtEl>
                                          <p:spTgt spid="5">
                                            <p:txEl>
                                              <p:pRg st="8" end="8"/>
                                            </p:txEl>
                                          </p:spTgt>
                                        </p:tgtEl>
                                        <p:attrNameLst>
                                          <p:attrName>style.visibility</p:attrName>
                                        </p:attrNameLst>
                                      </p:cBhvr>
                                      <p:to>
                                        <p:strVal val="visible"/>
                                      </p:to>
                                    </p:set>
                                    <p:anim calcmode="lin" valueType="num">
                                      <p:cBhvr additive="base">
                                        <p:cTn id="5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7" presetClass="entr" presetSubtype="4" fill="hold" grpId="0" nodeType="clickEffect">
                                  <p:stCondLst>
                                    <p:cond delay="0"/>
                                  </p:stCondLst>
                                  <p:childTnLst>
                                    <p:set>
                                      <p:cBhvr>
                                        <p:cTn id="64" dur="1" fill="hold">
                                          <p:stCondLst>
                                            <p:cond delay="0"/>
                                          </p:stCondLst>
                                        </p:cTn>
                                        <p:tgtEl>
                                          <p:spTgt spid="5">
                                            <p:txEl>
                                              <p:pRg st="9" end="9"/>
                                            </p:txEl>
                                          </p:spTgt>
                                        </p:tgtEl>
                                        <p:attrNameLst>
                                          <p:attrName>style.visibility</p:attrName>
                                        </p:attrNameLst>
                                      </p:cBhvr>
                                      <p:to>
                                        <p:strVal val="visible"/>
                                      </p:to>
                                    </p:set>
                                    <p:anim calcmode="lin" valueType="num">
                                      <p:cBhvr additive="base">
                                        <p:cTn id="6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3"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 calcmode="lin" valueType="num">
                                      <p:cBhvr>
                                        <p:cTn id="71" dur="1000" fill="hold"/>
                                        <p:tgtEl>
                                          <p:spTgt spid="11"/>
                                        </p:tgtEl>
                                        <p:attrNameLst>
                                          <p:attrName>ppt_w</p:attrName>
                                        </p:attrNameLst>
                                      </p:cBhvr>
                                      <p:tavLst>
                                        <p:tav tm="0">
                                          <p:val>
                                            <p:fltVal val="0"/>
                                          </p:val>
                                        </p:tav>
                                        <p:tav tm="100000">
                                          <p:val>
                                            <p:strVal val="#ppt_w"/>
                                          </p:val>
                                        </p:tav>
                                      </p:tavLst>
                                    </p:anim>
                                    <p:anim calcmode="lin" valueType="num">
                                      <p:cBhvr>
                                        <p:cTn id="72" dur="1000" fill="hold"/>
                                        <p:tgtEl>
                                          <p:spTgt spid="11"/>
                                        </p:tgtEl>
                                        <p:attrNameLst>
                                          <p:attrName>ppt_h</p:attrName>
                                        </p:attrNameLst>
                                      </p:cBhvr>
                                      <p:tavLst>
                                        <p:tav tm="0">
                                          <p:val>
                                            <p:fltVal val="0"/>
                                          </p:val>
                                        </p:tav>
                                        <p:tav tm="100000">
                                          <p:val>
                                            <p:strVal val="#ppt_h"/>
                                          </p:val>
                                        </p:tav>
                                      </p:tavLst>
                                    </p:anim>
                                    <p:animEffect transition="in" filter="fade">
                                      <p:cBhvr>
                                        <p:cTn id="73" dur="1000"/>
                                        <p:tgtEl>
                                          <p:spTgt spid="11"/>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2000"/>
                                        <p:tgtEl>
                                          <p:spTgt spid="11"/>
                                        </p:tgtEl>
                                      </p:cBhvr>
                                    </p:animEffect>
                                    <p:set>
                                      <p:cBhvr>
                                        <p:cTn id="78"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11" grpId="0" animBg="1"/>
      <p:bldP spid="11" grpId="1"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503238" y="188913"/>
            <a:ext cx="7926414" cy="1008062"/>
          </a:xfrm>
        </p:spPr>
        <p:style>
          <a:lnRef idx="1">
            <a:schemeClr val="accent1"/>
          </a:lnRef>
          <a:fillRef idx="3">
            <a:schemeClr val="accent1"/>
          </a:fillRef>
          <a:effectRef idx="2">
            <a:schemeClr val="accent1"/>
          </a:effectRef>
          <a:fontRef idx="minor">
            <a:schemeClr val="lt1"/>
          </a:fontRef>
        </p:style>
        <p:txBody>
          <a:bodyPr/>
          <a:lstStyle/>
          <a:p>
            <a:pPr eaLnBrk="1" fontAlgn="auto" hangingPunct="1">
              <a:spcAft>
                <a:spcPts val="0"/>
              </a:spcAft>
              <a:defRPr/>
            </a:pPr>
            <a:r>
              <a:rPr lang="fr-FR" sz="2800" dirty="0" smtClean="0">
                <a:solidFill>
                  <a:schemeClr val="bg1"/>
                </a:solidFill>
                <a:effectLst>
                  <a:outerShdw blurRad="38100" dist="38100" dir="2700000" algn="tl">
                    <a:srgbClr val="C0C0C0"/>
                  </a:outerShdw>
                </a:effectLst>
              </a:rPr>
              <a:t> Management  SP </a:t>
            </a:r>
            <a:endParaRPr lang="fr-FR" sz="2800" dirty="0">
              <a:solidFill>
                <a:schemeClr val="bg1"/>
              </a:solidFill>
              <a:effectLst>
                <a:outerShdw blurRad="38100" dist="38100" dir="2700000" algn="tl">
                  <a:srgbClr val="C0C0C0"/>
                </a:outerShdw>
              </a:effectLst>
            </a:endParaRPr>
          </a:p>
        </p:txBody>
      </p:sp>
      <p:sp>
        <p:nvSpPr>
          <p:cNvPr id="45059" name="Sous-titre 2"/>
          <p:cNvSpPr>
            <a:spLocks noGrp="1"/>
          </p:cNvSpPr>
          <p:nvPr>
            <p:ph type="subTitle" idx="4294967295"/>
          </p:nvPr>
        </p:nvSpPr>
        <p:spPr>
          <a:xfrm>
            <a:off x="428596" y="4786322"/>
            <a:ext cx="8135937" cy="865187"/>
          </a:xfrm>
        </p:spPr>
        <p:txBody>
          <a:bodyPr/>
          <a:lstStyle/>
          <a:p>
            <a:pPr marL="0" indent="0" algn="ctr" eaLnBrk="1" hangingPunct="1">
              <a:buFontTx/>
              <a:buNone/>
            </a:pPr>
            <a:r>
              <a:rPr lang="fr-FR" dirty="0" smtClean="0"/>
              <a:t> Le management de la qualité </a:t>
            </a:r>
            <a:endParaRPr lang="fr-FR" dirty="0" smtClean="0"/>
          </a:p>
        </p:txBody>
      </p:sp>
      <p:pic>
        <p:nvPicPr>
          <p:cNvPr id="5" name="Picture 2" descr="C:\Users\acer\Desktop\images.jpg"/>
          <p:cNvPicPr>
            <a:picLocks noChangeAspect="1" noChangeArrowheads="1"/>
          </p:cNvPicPr>
          <p:nvPr/>
        </p:nvPicPr>
        <p:blipFill>
          <a:blip r:embed="rId2"/>
          <a:srcRect/>
          <a:stretch>
            <a:fillRect/>
          </a:stretch>
        </p:blipFill>
        <p:spPr bwMode="auto">
          <a:xfrm>
            <a:off x="1428728" y="1571613"/>
            <a:ext cx="4800622" cy="25479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22"/>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54841CF9-1D36-46F2-8F75-5DCCAD5A0ABD}" type="slidenum">
              <a:rPr lang="fr-FR" sz="1400">
                <a:solidFill>
                  <a:srgbClr val="FFFFFF"/>
                </a:solidFill>
                <a:latin typeface="+mj-lt"/>
                <a:ea typeface="+mj-ea"/>
                <a:cs typeface="+mj-cs"/>
              </a:rPr>
              <a:pPr algn="ctr" fontAlgn="auto">
                <a:spcBef>
                  <a:spcPts val="0"/>
                </a:spcBef>
                <a:spcAft>
                  <a:spcPts val="0"/>
                </a:spcAft>
                <a:defRPr/>
              </a:pPr>
              <a:t>7</a:t>
            </a:fld>
            <a:endParaRPr lang="fr-FR" sz="1400">
              <a:solidFill>
                <a:srgbClr val="FFFFFF"/>
              </a:solidFill>
              <a:latin typeface="+mj-lt"/>
              <a:ea typeface="+mj-ea"/>
              <a:cs typeface="+mj-cs"/>
            </a:endParaRPr>
          </a:p>
        </p:txBody>
      </p:sp>
      <p:sp>
        <p:nvSpPr>
          <p:cNvPr id="17411" name="ZoneTexte 1"/>
          <p:cNvSpPr txBox="1">
            <a:spLocks noChangeArrowheads="1"/>
          </p:cNvSpPr>
          <p:nvPr/>
        </p:nvSpPr>
        <p:spPr bwMode="auto">
          <a:xfrm>
            <a:off x="827088" y="404813"/>
            <a:ext cx="7675562" cy="519112"/>
          </a:xfrm>
          <a:prstGeom prst="rect">
            <a:avLst/>
          </a:prstGeom>
          <a:noFill/>
          <a:ln w="9525">
            <a:noFill/>
            <a:miter lim="800000"/>
            <a:headEnd/>
            <a:tailEnd/>
          </a:ln>
        </p:spPr>
        <p:txBody>
          <a:bodyPr>
            <a:spAutoFit/>
          </a:bodyPr>
          <a:lstStyle/>
          <a:p>
            <a:r>
              <a:rPr lang="fr-FR" sz="2800" b="1">
                <a:solidFill>
                  <a:srgbClr val="8E041B"/>
                </a:solidFill>
                <a:latin typeface="Franklin Gothic Book" pitchFamily="34" charset="0"/>
              </a:rPr>
              <a:t>La notion de service public </a:t>
            </a:r>
            <a:r>
              <a:rPr lang="fr-FR" sz="2800"/>
              <a:t> </a:t>
            </a:r>
            <a:endParaRPr lang="fr-FR" sz="2800" b="1"/>
          </a:p>
        </p:txBody>
      </p:sp>
      <p:sp>
        <p:nvSpPr>
          <p:cNvPr id="17412" name="Text Box 4"/>
          <p:cNvSpPr txBox="1">
            <a:spLocks noChangeArrowheads="1"/>
          </p:cNvSpPr>
          <p:nvPr/>
        </p:nvSpPr>
        <p:spPr bwMode="auto">
          <a:xfrm>
            <a:off x="468313" y="1484313"/>
            <a:ext cx="8207375" cy="3761864"/>
          </a:xfrm>
          <a:prstGeom prst="rect">
            <a:avLst/>
          </a:prstGeom>
          <a:noFill/>
          <a:ln w="9525">
            <a:noFill/>
            <a:miter lim="800000"/>
            <a:headEnd/>
            <a:tailEnd/>
          </a:ln>
        </p:spPr>
        <p:txBody>
          <a:bodyPr>
            <a:spAutoFit/>
          </a:bodyPr>
          <a:lstStyle/>
          <a:p>
            <a:pPr marL="365125" indent="-255588" algn="just">
              <a:lnSpc>
                <a:spcPct val="80000"/>
              </a:lnSpc>
              <a:spcBef>
                <a:spcPts val="400"/>
              </a:spcBef>
              <a:buClr>
                <a:schemeClr val="accent1"/>
              </a:buClr>
              <a:buSzPct val="68000"/>
              <a:buFont typeface="Wingdings 3" pitchFamily="18" charset="2"/>
              <a:buChar char=""/>
            </a:pPr>
            <a:r>
              <a:rPr lang="fr-FR" sz="2800" dirty="0">
                <a:latin typeface="Narkisim" pitchFamily="34" charset="-79"/>
                <a:cs typeface="Narkisim" pitchFamily="34" charset="-79"/>
              </a:rPr>
              <a:t>Le service public est une activité visant la satisfaction de l’intérêt général  distincte  de l’activité privée.  </a:t>
            </a:r>
          </a:p>
          <a:p>
            <a:pPr marL="365125" indent="-255588" algn="just">
              <a:lnSpc>
                <a:spcPct val="80000"/>
              </a:lnSpc>
              <a:spcBef>
                <a:spcPts val="400"/>
              </a:spcBef>
              <a:buClr>
                <a:schemeClr val="accent1"/>
              </a:buClr>
              <a:buSzPct val="68000"/>
            </a:pPr>
            <a:endParaRPr lang="fr-FR" sz="2800" dirty="0">
              <a:latin typeface="Narkisim" pitchFamily="34" charset="-79"/>
              <a:cs typeface="Narkisim" pitchFamily="34" charset="-79"/>
            </a:endParaRPr>
          </a:p>
          <a:p>
            <a:pPr marL="365125" indent="-255588" algn="just">
              <a:lnSpc>
                <a:spcPct val="80000"/>
              </a:lnSpc>
              <a:spcBef>
                <a:spcPts val="400"/>
              </a:spcBef>
              <a:buClr>
                <a:schemeClr val="accent1"/>
              </a:buClr>
              <a:buSzPct val="68000"/>
              <a:buFont typeface="Wingdings 3" pitchFamily="18" charset="2"/>
              <a:buChar char=""/>
            </a:pPr>
            <a:r>
              <a:rPr lang="fr-FR" sz="2800" dirty="0">
                <a:latin typeface="Narkisim" pitchFamily="34" charset="-79"/>
                <a:cs typeface="Narkisim" pitchFamily="34" charset="-79"/>
              </a:rPr>
              <a:t>Mais, toutes les activités initiées par l’Etat ne sont pas des activités de service public ; </a:t>
            </a:r>
          </a:p>
          <a:p>
            <a:pPr marL="365125" indent="-255588" algn="just">
              <a:lnSpc>
                <a:spcPct val="80000"/>
              </a:lnSpc>
              <a:spcBef>
                <a:spcPts val="400"/>
              </a:spcBef>
              <a:buClr>
                <a:schemeClr val="accent1"/>
              </a:buClr>
              <a:buSzPct val="68000"/>
            </a:pPr>
            <a:endParaRPr lang="fr-FR" sz="2800" dirty="0">
              <a:latin typeface="Narkisim" pitchFamily="34" charset="-79"/>
              <a:cs typeface="Narkisim" pitchFamily="34" charset="-79"/>
            </a:endParaRPr>
          </a:p>
          <a:p>
            <a:pPr marL="365125" indent="-255588" algn="just">
              <a:lnSpc>
                <a:spcPct val="80000"/>
              </a:lnSpc>
              <a:spcBef>
                <a:spcPts val="400"/>
              </a:spcBef>
              <a:buClr>
                <a:schemeClr val="accent1"/>
              </a:buClr>
              <a:buSzPct val="68000"/>
              <a:buFont typeface="Wingdings 3" pitchFamily="18" charset="2"/>
              <a:buChar char=""/>
            </a:pPr>
            <a:r>
              <a:rPr lang="fr-FR" sz="2800" dirty="0">
                <a:latin typeface="Narkisim" pitchFamily="34" charset="-79"/>
                <a:cs typeface="Narkisim" pitchFamily="34" charset="-79"/>
              </a:rPr>
              <a:t>Un particulier peut être chargé de gérer une activité de service public. Par exemple : le téléphone est une activité de service public mais il peut être confié à une entreprise privée</a:t>
            </a:r>
            <a:r>
              <a:rPr lang="fr-FR" sz="2400" dirty="0">
                <a:latin typeface="Narkisim" pitchFamily="34" charset="-79"/>
                <a:cs typeface="Narkisim" pitchFamily="34" charset="-79"/>
              </a:rPr>
              <a:t>.</a:t>
            </a:r>
          </a:p>
        </p:txBody>
      </p:sp>
      <p:sp>
        <p:nvSpPr>
          <p:cNvPr id="21509" name="Espace réservé de la date 7"/>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15579D1-6DF4-4DD9-BB74-E3F2D1A9617A}" type="datetime1">
              <a:rPr lang="fr-FR" sz="1400" smtClean="0"/>
              <a:pPr>
                <a:defRPr/>
              </a:pPr>
              <a:t>18/11/2022</a:t>
            </a:fld>
            <a:endParaRPr lang="fr-FR" sz="1400" smtClean="0"/>
          </a:p>
        </p:txBody>
      </p:sp>
      <p:sp>
        <p:nvSpPr>
          <p:cNvPr id="21510" name="Espace réservé du numéro de diapositive 8"/>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ACDD838-EF09-4904-90B3-AAB9895CAF4D}" type="slidenum">
              <a:rPr lang="fr-FR" sz="1400" smtClean="0"/>
              <a:pPr>
                <a:defRPr/>
              </a:pPr>
              <a:t>7</a:t>
            </a:fld>
            <a:endParaRPr lang="fr-FR" sz="140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3"/>
          <p:cNvSpPr>
            <a:spLocks noGrp="1"/>
          </p:cNvSpPr>
          <p:nvPr>
            <p:ph type="body" idx="4294967295"/>
          </p:nvPr>
        </p:nvSpPr>
        <p:spPr>
          <a:xfrm>
            <a:off x="468313" y="1268413"/>
            <a:ext cx="8229600" cy="5145087"/>
          </a:xfrm>
        </p:spPr>
        <p:txBody>
          <a:bodyPr/>
          <a:lstStyle/>
          <a:p>
            <a:pPr marL="273050" indent="-273050" algn="just">
              <a:lnSpc>
                <a:spcPct val="80000"/>
              </a:lnSpc>
            </a:pPr>
            <a:endParaRPr lang="fr-FR" sz="2400" dirty="0" smtClean="0"/>
          </a:p>
          <a:p>
            <a:pPr marL="273050" indent="-273050" algn="just">
              <a:lnSpc>
                <a:spcPct val="80000"/>
              </a:lnSpc>
            </a:pPr>
            <a:endParaRPr lang="fr-FR" sz="2400" dirty="0" smtClean="0"/>
          </a:p>
          <a:p>
            <a:pPr marL="273050" indent="-273050" algn="just">
              <a:lnSpc>
                <a:spcPct val="80000"/>
              </a:lnSpc>
            </a:pPr>
            <a:r>
              <a:rPr lang="fr-FR" sz="2400" dirty="0" smtClean="0"/>
              <a:t>Les notions d’efficacité et d’efficience sont souvent associées à la notion de qualité des services publics .La performance se mesure aussi au degré de satisfaction des clients (exemple : comment le citoyen perçoit la qualité des services rendus par le service de l’état civil ,  comment l’autorité de tutelle perçoit  la gestion urbaine ?.</a:t>
            </a:r>
          </a:p>
          <a:p>
            <a:pPr marL="273050" indent="-273050">
              <a:lnSpc>
                <a:spcPct val="80000"/>
              </a:lnSpc>
            </a:pPr>
            <a:r>
              <a:rPr lang="fr-FR" sz="2400" dirty="0" smtClean="0"/>
              <a:t>La démarche qualité devient un impératif pour le secteur public au même titre que l’entreprise dès lors que l’on considère le client. </a:t>
            </a:r>
            <a:endParaRPr lang="fr-FR" sz="2400" b="1" dirty="0" smtClean="0"/>
          </a:p>
        </p:txBody>
      </p:sp>
      <p:sp>
        <p:nvSpPr>
          <p:cNvPr id="169987" name="Espace réservé de la date 5"/>
          <p:cNvSpPr txBox="1">
            <a:spLocks noGrp="1"/>
          </p:cNvSpPr>
          <p:nvPr/>
        </p:nvSpPr>
        <p:spPr bwMode="auto">
          <a:xfrm>
            <a:off x="457200" y="6245225"/>
            <a:ext cx="2133600" cy="476250"/>
          </a:xfrm>
          <a:prstGeom prst="rect">
            <a:avLst/>
          </a:prstGeom>
          <a:noFill/>
          <a:ln w="9525">
            <a:noFill/>
            <a:miter lim="800000"/>
            <a:headEnd/>
            <a:tailEnd/>
          </a:ln>
        </p:spPr>
        <p:txBody>
          <a:bodyPr/>
          <a:lstStyle/>
          <a:p>
            <a:fld id="{D8E3C049-4050-4F86-BC66-449D1D123AF4}" type="datetime1">
              <a:rPr lang="fr-FR" sz="1400"/>
              <a:pPr/>
              <a:t>19/11/2022</a:t>
            </a:fld>
            <a:endParaRPr lang="fr-FR" sz="1400"/>
          </a:p>
        </p:txBody>
      </p:sp>
      <p:sp>
        <p:nvSpPr>
          <p:cNvPr id="169988" name="Espace réservé du numéro de diapositive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139360D-3E68-46F1-AA7E-DF20B4AC1BB4}" type="slidenum">
              <a:rPr lang="fr-FR" sz="1400"/>
              <a:pPr algn="r"/>
              <a:t>70</a:t>
            </a:fld>
            <a:endParaRPr lang="fr-FR" sz="1400"/>
          </a:p>
        </p:txBody>
      </p:sp>
      <p:sp>
        <p:nvSpPr>
          <p:cNvPr id="6" name="Rectangle 2"/>
          <p:cNvSpPr txBox="1">
            <a:spLocks/>
          </p:cNvSpPr>
          <p:nvPr/>
        </p:nvSpPr>
        <p:spPr bwMode="auto">
          <a:xfrm>
            <a:off x="250825" y="188913"/>
            <a:ext cx="8291513" cy="809625"/>
          </a:xfrm>
          <a:prstGeom prst="rect">
            <a:avLst/>
          </a:prstGeom>
          <a:solidFill>
            <a:srgbClr val="C00000"/>
          </a:solidFill>
          <a:ln w="9525">
            <a:noFill/>
            <a:miter lim="800000"/>
            <a:headEnd/>
            <a:tailEnd/>
          </a:ln>
        </p:spPr>
        <p:txBody>
          <a:bodyPr bIns="91440" anchor="b"/>
          <a:lstStyle/>
          <a:p>
            <a:pPr eaLnBrk="0" hangingPunct="0">
              <a:defRPr/>
            </a:pP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bg1"/>
                </a:solidFill>
                <a:effectLst>
                  <a:outerShdw blurRad="38100" dist="38100" dir="2700000" algn="tl">
                    <a:srgbClr val="000000"/>
                  </a:outerShdw>
                </a:effectLst>
                <a:latin typeface="+mj-lt"/>
                <a:ea typeface="+mj-ea"/>
                <a:cs typeface="+mj-cs"/>
              </a:rPr>
              <a:t>Les démarches qualité</a:t>
            </a: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tx2"/>
                </a:solidFill>
                <a:latin typeface="+mj-lt"/>
                <a:ea typeface="+mj-ea"/>
                <a:cs typeface="+mj-cs"/>
              </a:rPr>
              <a:t> </a:t>
            </a:r>
            <a:endParaRPr kumimoji="0" lang="fr-FR" sz="4400" kern="0" dirty="0">
              <a:solidFill>
                <a:schemeClr val="tx2"/>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323850" y="2492375"/>
            <a:ext cx="8077200" cy="3670300"/>
          </a:xfrm>
          <a:prstGeom prst="rect">
            <a:avLst/>
          </a:prstGeom>
          <a:noFill/>
          <a:ln w="9525">
            <a:noFill/>
            <a:miter lim="800000"/>
            <a:headEnd/>
            <a:tailEnd/>
          </a:ln>
        </p:spPr>
        <p:txBody>
          <a:bodyPr>
            <a:spAutoFit/>
          </a:bodyPr>
          <a:lstStyle/>
          <a:p>
            <a:pPr marL="273050" indent="-273050" algn="l">
              <a:lnSpc>
                <a:spcPct val="80000"/>
              </a:lnSpc>
              <a:buFont typeface="Wingdings" pitchFamily="2" charset="2"/>
              <a:buChar char="q"/>
              <a:defRPr/>
            </a:pPr>
            <a:r>
              <a:rPr lang="fr-FR" b="1">
                <a:effectLst>
                  <a:outerShdw blurRad="38100" dist="38100" dir="2700000" algn="tl">
                    <a:srgbClr val="C0C0C0"/>
                  </a:outerShdw>
                </a:effectLst>
                <a:latin typeface="Calibri" pitchFamily="34" charset="0"/>
                <a:ea typeface="SimSun-ExtB" pitchFamily="49" charset="-122"/>
              </a:rPr>
              <a:t> Cette tendance est le résultat de l’image de non qualité que renvoie l’administration.</a:t>
            </a:r>
          </a:p>
          <a:p>
            <a:pPr marL="273050" indent="-273050" algn="l">
              <a:lnSpc>
                <a:spcPct val="80000"/>
              </a:lnSpc>
              <a:buFont typeface="Wingdings" pitchFamily="2" charset="2"/>
              <a:buNone/>
              <a:defRPr/>
            </a:pPr>
            <a:endParaRPr lang="fr-FR" b="1">
              <a:effectLst>
                <a:outerShdw blurRad="38100" dist="38100" dir="2700000" algn="tl">
                  <a:srgbClr val="C0C0C0"/>
                </a:outerShdw>
              </a:effectLst>
              <a:latin typeface="Calibri" pitchFamily="34" charset="0"/>
              <a:ea typeface="SimSun-ExtB" pitchFamily="49" charset="-122"/>
            </a:endParaRPr>
          </a:p>
          <a:p>
            <a:pPr marL="273050" indent="-273050" algn="l">
              <a:lnSpc>
                <a:spcPct val="80000"/>
              </a:lnSpc>
              <a:buFont typeface="Wingdings" pitchFamily="2" charset="2"/>
              <a:buChar char="q"/>
              <a:defRPr/>
            </a:pPr>
            <a:r>
              <a:rPr kumimoji="0" lang="fr-FR" b="1">
                <a:latin typeface="Calibri" pitchFamily="34" charset="0"/>
              </a:rPr>
              <a:t>La non qualité coûte plus cher qu’un démarche d’amélioration de la qualité </a:t>
            </a:r>
          </a:p>
          <a:p>
            <a:pPr marL="273050" indent="-273050" algn="l">
              <a:lnSpc>
                <a:spcPct val="80000"/>
              </a:lnSpc>
              <a:buFont typeface="Wingdings" pitchFamily="2" charset="2"/>
              <a:buNone/>
              <a:defRPr/>
            </a:pPr>
            <a:endParaRPr kumimoji="0" lang="fr-FR" b="1">
              <a:latin typeface="Calibri" pitchFamily="34" charset="0"/>
            </a:endParaRPr>
          </a:p>
          <a:p>
            <a:pPr marL="273050" indent="-273050" algn="l">
              <a:lnSpc>
                <a:spcPct val="80000"/>
              </a:lnSpc>
              <a:buFont typeface="Wingdings" pitchFamily="2" charset="2"/>
              <a:buChar char="q"/>
              <a:defRPr/>
            </a:pPr>
            <a:r>
              <a:rPr kumimoji="0" lang="fr-FR" b="1">
                <a:latin typeface="Calibri" pitchFamily="34" charset="0"/>
              </a:rPr>
              <a:t>La qualité est source de crédibilité (attractivité, compétitivité, fidélisation des partenaires  )</a:t>
            </a:r>
          </a:p>
          <a:p>
            <a:pPr marL="273050" indent="-273050" algn="l">
              <a:lnSpc>
                <a:spcPct val="80000"/>
              </a:lnSpc>
              <a:buFont typeface="Wingdings" pitchFamily="2" charset="2"/>
              <a:buNone/>
              <a:defRPr/>
            </a:pPr>
            <a:r>
              <a:rPr lang="fr-FR" b="1">
                <a:effectLst>
                  <a:outerShdw blurRad="38100" dist="38100" dir="2700000" algn="tl">
                    <a:srgbClr val="C0C0C0"/>
                  </a:outerShdw>
                </a:effectLst>
                <a:latin typeface="Calibri" pitchFamily="34" charset="0"/>
                <a:ea typeface="SimSun-ExtB" pitchFamily="49" charset="-122"/>
              </a:rPr>
              <a:t> </a:t>
            </a:r>
          </a:p>
          <a:p>
            <a:pPr marL="273050" indent="-273050" algn="l">
              <a:lnSpc>
                <a:spcPct val="80000"/>
              </a:lnSpc>
              <a:buFont typeface="Wingdings" pitchFamily="2" charset="2"/>
              <a:buChar char="q"/>
              <a:defRPr/>
            </a:pPr>
            <a:r>
              <a:rPr lang="fr-FR" b="1">
                <a:effectLst>
                  <a:outerShdw blurRad="38100" dist="38100" dir="2700000" algn="tl">
                    <a:srgbClr val="C0C0C0"/>
                  </a:outerShdw>
                </a:effectLst>
                <a:latin typeface="Calibri" pitchFamily="34" charset="0"/>
                <a:ea typeface="SimSun-ExtB" pitchFamily="49" charset="-122"/>
              </a:rPr>
              <a:t>Cette démarche va s’inscrire dans une approche moderne des organisations : L’approche systémique.</a:t>
            </a:r>
          </a:p>
          <a:p>
            <a:pPr marL="273050" indent="-273050" algn="l" eaLnBrk="0" hangingPunct="0">
              <a:buFont typeface="Wingdings 2" pitchFamily="18" charset="2"/>
              <a:buChar char="?"/>
              <a:defRPr/>
            </a:pPr>
            <a:endParaRPr lang="fr-FR" b="1">
              <a:effectLst>
                <a:outerShdw blurRad="38100" dist="38100" dir="2700000" algn="tl">
                  <a:srgbClr val="C0C0C0"/>
                </a:outerShdw>
              </a:effectLst>
              <a:latin typeface="Calibri" pitchFamily="34" charset="0"/>
              <a:ea typeface="SimSun-ExtB" pitchFamily="49" charset="-122"/>
            </a:endParaRPr>
          </a:p>
        </p:txBody>
      </p:sp>
      <p:sp>
        <p:nvSpPr>
          <p:cNvPr id="4" name="Rectangle 2"/>
          <p:cNvSpPr txBox="1">
            <a:spLocks/>
          </p:cNvSpPr>
          <p:nvPr/>
        </p:nvSpPr>
        <p:spPr bwMode="auto">
          <a:xfrm>
            <a:off x="250825" y="188913"/>
            <a:ext cx="8291513" cy="809625"/>
          </a:xfrm>
          <a:prstGeom prst="rect">
            <a:avLst/>
          </a:prstGeom>
          <a:solidFill>
            <a:srgbClr val="C00000"/>
          </a:solidFill>
          <a:ln w="9525">
            <a:noFill/>
            <a:miter lim="800000"/>
            <a:headEnd/>
            <a:tailEnd/>
          </a:ln>
        </p:spPr>
        <p:txBody>
          <a:bodyPr bIns="91440" anchor="b"/>
          <a:lstStyle/>
          <a:p>
            <a:pPr eaLnBrk="0" hangingPunct="0">
              <a:defRPr/>
            </a:pP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bg1"/>
                </a:solidFill>
                <a:effectLst>
                  <a:outerShdw blurRad="38100" dist="38100" dir="2700000" algn="tl">
                    <a:srgbClr val="000000"/>
                  </a:outerShdw>
                </a:effectLst>
                <a:latin typeface="+mj-lt"/>
                <a:ea typeface="+mj-ea"/>
                <a:cs typeface="+mj-cs"/>
              </a:rPr>
              <a:t>Les démarches qualité</a:t>
            </a: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tx2"/>
                </a:solidFill>
                <a:latin typeface="+mj-lt"/>
                <a:ea typeface="+mj-ea"/>
                <a:cs typeface="+mj-cs"/>
              </a:rPr>
              <a:t> </a:t>
            </a:r>
            <a:endParaRPr kumimoji="0" lang="fr-FR" sz="4400" kern="0" dirty="0">
              <a:solidFill>
                <a:schemeClr val="tx2"/>
              </a:solidFill>
              <a:latin typeface="+mj-lt"/>
              <a:ea typeface="+mj-ea"/>
              <a:cs typeface="+mj-cs"/>
            </a:endParaRPr>
          </a:p>
        </p:txBody>
      </p:sp>
      <p:sp>
        <p:nvSpPr>
          <p:cNvPr id="171012" name="Text Box 5"/>
          <p:cNvSpPr txBox="1">
            <a:spLocks noChangeArrowheads="1"/>
          </p:cNvSpPr>
          <p:nvPr/>
        </p:nvSpPr>
        <p:spPr bwMode="auto">
          <a:xfrm>
            <a:off x="900113" y="1341438"/>
            <a:ext cx="5759450" cy="457200"/>
          </a:xfrm>
          <a:prstGeom prst="rect">
            <a:avLst/>
          </a:prstGeom>
          <a:noFill/>
          <a:ln w="9525">
            <a:noFill/>
            <a:miter lim="800000"/>
            <a:headEnd/>
            <a:tailEnd/>
          </a:ln>
        </p:spPr>
        <p:txBody>
          <a:bodyPr>
            <a:spAutoFit/>
          </a:bodyPr>
          <a:lstStyle/>
          <a:p>
            <a:pPr algn="l">
              <a:spcBef>
                <a:spcPct val="50000"/>
              </a:spcBef>
            </a:pPr>
            <a:r>
              <a:rPr lang="fr-FR" b="1">
                <a:latin typeface="Calibri" pitchFamily="34" charset="0"/>
              </a:rPr>
              <a:t>Nous avons vu que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iterate type="wd">
                                    <p:tmPct val="10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 fill="hold"/>
                                        <p:tgtEl>
                                          <p:spTgt spid="2"/>
                                        </p:tgtEl>
                                        <p:attrNameLst>
                                          <p:attrName>ppt_x</p:attrName>
                                        </p:attrNameLst>
                                      </p:cBhvr>
                                      <p:tavLst>
                                        <p:tav tm="0">
                                          <p:val>
                                            <p:strVal val="1+#ppt_w/2"/>
                                          </p:val>
                                        </p:tav>
                                        <p:tav tm="100000">
                                          <p:val>
                                            <p:strVal val="#ppt_x"/>
                                          </p:val>
                                        </p:tav>
                                      </p:tavLst>
                                    </p:anim>
                                    <p:anim calcmode="lin" valueType="num">
                                      <p:cBhvr additive="base">
                                        <p:cTn id="8" dur="3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Line 2"/>
          <p:cNvSpPr>
            <a:spLocks noChangeShapeType="1"/>
          </p:cNvSpPr>
          <p:nvPr/>
        </p:nvSpPr>
        <p:spPr bwMode="auto">
          <a:xfrm>
            <a:off x="1331913" y="692150"/>
            <a:ext cx="0" cy="1223963"/>
          </a:xfrm>
          <a:prstGeom prst="line">
            <a:avLst/>
          </a:prstGeom>
          <a:noFill/>
          <a:ln w="38100" cap="sq" cmpd="dbl">
            <a:solidFill>
              <a:schemeClr val="tx1"/>
            </a:solidFill>
            <a:round/>
            <a:headEnd type="none" w="sm" len="sm"/>
            <a:tailEnd type="none" w="sm" len="sm"/>
          </a:ln>
        </p:spPr>
        <p:txBody>
          <a:bodyPr/>
          <a:lstStyle/>
          <a:p>
            <a:endParaRPr lang="fr-FR"/>
          </a:p>
        </p:txBody>
      </p:sp>
      <p:sp>
        <p:nvSpPr>
          <p:cNvPr id="172035" name="Line 3"/>
          <p:cNvSpPr>
            <a:spLocks noChangeShapeType="1"/>
          </p:cNvSpPr>
          <p:nvPr/>
        </p:nvSpPr>
        <p:spPr bwMode="auto">
          <a:xfrm>
            <a:off x="1331913" y="1916113"/>
            <a:ext cx="719137" cy="0"/>
          </a:xfrm>
          <a:prstGeom prst="line">
            <a:avLst/>
          </a:prstGeom>
          <a:noFill/>
          <a:ln w="76200">
            <a:solidFill>
              <a:schemeClr val="tx1"/>
            </a:solidFill>
            <a:prstDash val="dash"/>
            <a:round/>
            <a:headEnd type="none" w="sm" len="sm"/>
            <a:tailEnd type="triangle" w="med" len="med"/>
          </a:ln>
        </p:spPr>
        <p:txBody>
          <a:bodyPr/>
          <a:lstStyle/>
          <a:p>
            <a:endParaRPr lang="fr-FR"/>
          </a:p>
        </p:txBody>
      </p:sp>
      <p:sp>
        <p:nvSpPr>
          <p:cNvPr id="172036" name="Line 4"/>
          <p:cNvSpPr>
            <a:spLocks noChangeShapeType="1"/>
          </p:cNvSpPr>
          <p:nvPr/>
        </p:nvSpPr>
        <p:spPr bwMode="auto">
          <a:xfrm>
            <a:off x="1331913" y="2492375"/>
            <a:ext cx="0" cy="1296988"/>
          </a:xfrm>
          <a:prstGeom prst="line">
            <a:avLst/>
          </a:prstGeom>
          <a:noFill/>
          <a:ln w="57150" cap="sq" cmpd="thinThick">
            <a:solidFill>
              <a:schemeClr val="tx1"/>
            </a:solidFill>
            <a:round/>
            <a:headEnd type="none" w="sm" len="sm"/>
            <a:tailEnd type="none" w="sm" len="sm"/>
          </a:ln>
        </p:spPr>
        <p:txBody>
          <a:bodyPr/>
          <a:lstStyle/>
          <a:p>
            <a:endParaRPr lang="fr-FR"/>
          </a:p>
        </p:txBody>
      </p:sp>
      <p:sp>
        <p:nvSpPr>
          <p:cNvPr id="172037" name="Line 5"/>
          <p:cNvSpPr>
            <a:spLocks noChangeShapeType="1"/>
          </p:cNvSpPr>
          <p:nvPr/>
        </p:nvSpPr>
        <p:spPr bwMode="auto">
          <a:xfrm>
            <a:off x="1331913" y="2492375"/>
            <a:ext cx="719137" cy="0"/>
          </a:xfrm>
          <a:prstGeom prst="line">
            <a:avLst/>
          </a:prstGeom>
          <a:noFill/>
          <a:ln w="57150">
            <a:solidFill>
              <a:schemeClr val="tx1"/>
            </a:solidFill>
            <a:prstDash val="dash"/>
            <a:round/>
            <a:headEnd type="none" w="sm" len="sm"/>
            <a:tailEnd type="triangle" w="med" len="med"/>
          </a:ln>
        </p:spPr>
        <p:txBody>
          <a:bodyPr/>
          <a:lstStyle/>
          <a:p>
            <a:endParaRPr lang="fr-FR"/>
          </a:p>
        </p:txBody>
      </p:sp>
      <p:sp>
        <p:nvSpPr>
          <p:cNvPr id="172038" name="Line 6"/>
          <p:cNvSpPr>
            <a:spLocks noChangeShapeType="1"/>
          </p:cNvSpPr>
          <p:nvPr/>
        </p:nvSpPr>
        <p:spPr bwMode="auto">
          <a:xfrm>
            <a:off x="900113" y="765175"/>
            <a:ext cx="0" cy="1296988"/>
          </a:xfrm>
          <a:prstGeom prst="line">
            <a:avLst/>
          </a:prstGeom>
          <a:noFill/>
          <a:ln w="57150" cap="sq" cmpd="thinThick">
            <a:solidFill>
              <a:schemeClr val="tx1"/>
            </a:solidFill>
            <a:round/>
            <a:headEnd type="none" w="sm" len="sm"/>
            <a:tailEnd type="none" w="sm" len="sm"/>
          </a:ln>
        </p:spPr>
        <p:txBody>
          <a:bodyPr/>
          <a:lstStyle/>
          <a:p>
            <a:endParaRPr lang="fr-FR"/>
          </a:p>
        </p:txBody>
      </p:sp>
      <p:sp>
        <p:nvSpPr>
          <p:cNvPr id="172039" name="Line 7"/>
          <p:cNvSpPr>
            <a:spLocks noChangeShapeType="1"/>
          </p:cNvSpPr>
          <p:nvPr/>
        </p:nvSpPr>
        <p:spPr bwMode="auto">
          <a:xfrm>
            <a:off x="900113" y="2276475"/>
            <a:ext cx="0" cy="1800225"/>
          </a:xfrm>
          <a:prstGeom prst="line">
            <a:avLst/>
          </a:prstGeom>
          <a:noFill/>
          <a:ln w="57150" cap="sq" cmpd="thinThick">
            <a:solidFill>
              <a:schemeClr val="tx1"/>
            </a:solidFill>
            <a:round/>
            <a:headEnd type="none" w="sm" len="sm"/>
            <a:tailEnd type="none" w="sm" len="sm"/>
          </a:ln>
        </p:spPr>
        <p:txBody>
          <a:bodyPr/>
          <a:lstStyle/>
          <a:p>
            <a:endParaRPr lang="fr-FR"/>
          </a:p>
        </p:txBody>
      </p:sp>
      <p:sp>
        <p:nvSpPr>
          <p:cNvPr id="172040" name="Line 8"/>
          <p:cNvSpPr>
            <a:spLocks noChangeShapeType="1"/>
          </p:cNvSpPr>
          <p:nvPr/>
        </p:nvSpPr>
        <p:spPr bwMode="auto">
          <a:xfrm>
            <a:off x="900113" y="2276475"/>
            <a:ext cx="1079500" cy="0"/>
          </a:xfrm>
          <a:prstGeom prst="line">
            <a:avLst/>
          </a:prstGeom>
          <a:noFill/>
          <a:ln w="57150">
            <a:solidFill>
              <a:schemeClr val="tx1"/>
            </a:solidFill>
            <a:prstDash val="dash"/>
            <a:round/>
            <a:headEnd type="none" w="sm" len="sm"/>
            <a:tailEnd type="triangle" w="med" len="med"/>
          </a:ln>
        </p:spPr>
        <p:txBody>
          <a:bodyPr/>
          <a:lstStyle/>
          <a:p>
            <a:endParaRPr lang="fr-FR"/>
          </a:p>
        </p:txBody>
      </p:sp>
      <p:sp>
        <p:nvSpPr>
          <p:cNvPr id="172041" name="Line 9"/>
          <p:cNvSpPr>
            <a:spLocks noChangeShapeType="1"/>
          </p:cNvSpPr>
          <p:nvPr/>
        </p:nvSpPr>
        <p:spPr bwMode="auto">
          <a:xfrm flipV="1">
            <a:off x="900113" y="2060575"/>
            <a:ext cx="1150937" cy="0"/>
          </a:xfrm>
          <a:prstGeom prst="line">
            <a:avLst/>
          </a:prstGeom>
          <a:noFill/>
          <a:ln w="57150">
            <a:solidFill>
              <a:schemeClr val="tx1"/>
            </a:solidFill>
            <a:prstDash val="dashDot"/>
            <a:round/>
            <a:headEnd type="none" w="sm" len="sm"/>
            <a:tailEnd type="triangle" w="med" len="med"/>
          </a:ln>
        </p:spPr>
        <p:txBody>
          <a:bodyPr/>
          <a:lstStyle/>
          <a:p>
            <a:endParaRPr lang="fr-FR"/>
          </a:p>
        </p:txBody>
      </p:sp>
      <p:sp>
        <p:nvSpPr>
          <p:cNvPr id="172042" name="Text Box 10"/>
          <p:cNvSpPr txBox="1">
            <a:spLocks noChangeArrowheads="1"/>
          </p:cNvSpPr>
          <p:nvPr/>
        </p:nvSpPr>
        <p:spPr bwMode="auto">
          <a:xfrm>
            <a:off x="1331913" y="3789363"/>
            <a:ext cx="936625" cy="33655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sz="1600" b="1">
                <a:solidFill>
                  <a:srgbClr val="CC3300"/>
                </a:solidFill>
              </a:rPr>
              <a:t>Matériel</a:t>
            </a:r>
          </a:p>
        </p:txBody>
      </p:sp>
      <p:sp>
        <p:nvSpPr>
          <p:cNvPr id="172043" name="Text Box 11"/>
          <p:cNvSpPr txBox="1">
            <a:spLocks noChangeArrowheads="1"/>
          </p:cNvSpPr>
          <p:nvPr/>
        </p:nvSpPr>
        <p:spPr bwMode="auto">
          <a:xfrm>
            <a:off x="395288" y="4076700"/>
            <a:ext cx="1152525" cy="33655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sz="1600" b="1">
                <a:solidFill>
                  <a:srgbClr val="CC3300"/>
                </a:solidFill>
              </a:rPr>
              <a:t>Pédagogie</a:t>
            </a:r>
          </a:p>
        </p:txBody>
      </p:sp>
      <p:sp>
        <p:nvSpPr>
          <p:cNvPr id="172044" name="Text Box 12"/>
          <p:cNvSpPr txBox="1">
            <a:spLocks noChangeArrowheads="1"/>
          </p:cNvSpPr>
          <p:nvPr/>
        </p:nvSpPr>
        <p:spPr bwMode="auto">
          <a:xfrm>
            <a:off x="0" y="765175"/>
            <a:ext cx="936625" cy="33655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sz="1600" b="1">
                <a:solidFill>
                  <a:srgbClr val="FF0000"/>
                </a:solidFill>
              </a:rPr>
              <a:t>RH </a:t>
            </a:r>
          </a:p>
        </p:txBody>
      </p:sp>
      <p:sp>
        <p:nvSpPr>
          <p:cNvPr id="172045" name="Text Box 13"/>
          <p:cNvSpPr txBox="1">
            <a:spLocks noChangeArrowheads="1"/>
          </p:cNvSpPr>
          <p:nvPr/>
        </p:nvSpPr>
        <p:spPr bwMode="auto">
          <a:xfrm>
            <a:off x="1331913" y="765175"/>
            <a:ext cx="1368425" cy="33655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sz="1600" b="1">
                <a:solidFill>
                  <a:srgbClr val="CC3300"/>
                </a:solidFill>
              </a:rPr>
              <a:t>Hébergement </a:t>
            </a:r>
          </a:p>
        </p:txBody>
      </p:sp>
      <p:sp>
        <p:nvSpPr>
          <p:cNvPr id="172046" name="AutoShape 14"/>
          <p:cNvSpPr>
            <a:spLocks noChangeArrowheads="1"/>
          </p:cNvSpPr>
          <p:nvPr/>
        </p:nvSpPr>
        <p:spPr bwMode="auto">
          <a:xfrm>
            <a:off x="2124075" y="1700213"/>
            <a:ext cx="3024188" cy="1081087"/>
          </a:xfrm>
          <a:prstGeom prst="rightArrowCallout">
            <a:avLst>
              <a:gd name="adj1" fmla="val 25000"/>
              <a:gd name="adj2" fmla="val 25000"/>
              <a:gd name="adj3" fmla="val 46623"/>
              <a:gd name="adj4" fmla="val 66667"/>
            </a:avLst>
          </a:prstGeom>
          <a:solidFill>
            <a:schemeClr val="accent1"/>
          </a:solidFill>
          <a:ln w="12700" cap="sq">
            <a:solidFill>
              <a:schemeClr val="tx1"/>
            </a:solidFill>
            <a:miter lim="800000"/>
            <a:headEnd type="none" w="sm" len="sm"/>
            <a:tailEnd type="none" w="sm" len="sm"/>
          </a:ln>
        </p:spPr>
        <p:txBody>
          <a:bodyPr wrap="none" anchor="ctr"/>
          <a:lstStyle/>
          <a:p>
            <a:pPr eaLnBrk="0" hangingPunct="0"/>
            <a:r>
              <a:rPr lang="fr-FR"/>
              <a:t>Transformation </a:t>
            </a:r>
          </a:p>
        </p:txBody>
      </p:sp>
      <p:sp>
        <p:nvSpPr>
          <p:cNvPr id="172047" name="Text Box 15"/>
          <p:cNvSpPr txBox="1">
            <a:spLocks noChangeArrowheads="1"/>
          </p:cNvSpPr>
          <p:nvPr/>
        </p:nvSpPr>
        <p:spPr bwMode="auto">
          <a:xfrm>
            <a:off x="5148263" y="1989138"/>
            <a:ext cx="1584325" cy="45720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a:t>PRODUIT</a:t>
            </a:r>
          </a:p>
        </p:txBody>
      </p:sp>
      <p:sp>
        <p:nvSpPr>
          <p:cNvPr id="172048" name="AutoShape 16"/>
          <p:cNvSpPr>
            <a:spLocks noChangeArrowheads="1"/>
          </p:cNvSpPr>
          <p:nvPr/>
        </p:nvSpPr>
        <p:spPr bwMode="auto">
          <a:xfrm>
            <a:off x="6732588" y="2060575"/>
            <a:ext cx="863600"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12700" cap="sq">
            <a:solidFill>
              <a:schemeClr val="tx1"/>
            </a:solidFill>
            <a:miter lim="800000"/>
            <a:headEnd type="none" w="sm" len="sm"/>
            <a:tailEnd type="none" w="sm" len="sm"/>
          </a:ln>
        </p:spPr>
        <p:txBody>
          <a:bodyPr wrap="none" anchor="ctr"/>
          <a:lstStyle/>
          <a:p>
            <a:endParaRPr lang="fr-FR"/>
          </a:p>
        </p:txBody>
      </p:sp>
      <p:sp>
        <p:nvSpPr>
          <p:cNvPr id="172049" name="Text Box 17"/>
          <p:cNvSpPr txBox="1">
            <a:spLocks noChangeArrowheads="1"/>
          </p:cNvSpPr>
          <p:nvPr/>
        </p:nvSpPr>
        <p:spPr bwMode="auto">
          <a:xfrm>
            <a:off x="7559675" y="1989138"/>
            <a:ext cx="1476375" cy="45720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a:t>CLIENTS</a:t>
            </a:r>
          </a:p>
        </p:txBody>
      </p:sp>
      <p:sp>
        <p:nvSpPr>
          <p:cNvPr id="172050" name="Line 18"/>
          <p:cNvSpPr>
            <a:spLocks noChangeShapeType="1"/>
          </p:cNvSpPr>
          <p:nvPr/>
        </p:nvSpPr>
        <p:spPr bwMode="auto">
          <a:xfrm>
            <a:off x="8388350" y="2420938"/>
            <a:ext cx="0" cy="2592387"/>
          </a:xfrm>
          <a:prstGeom prst="line">
            <a:avLst/>
          </a:prstGeom>
          <a:noFill/>
          <a:ln w="57150" cmpd="thinThick">
            <a:solidFill>
              <a:schemeClr val="tx1"/>
            </a:solidFill>
            <a:prstDash val="dash"/>
            <a:round/>
            <a:headEnd type="none" w="sm" len="sm"/>
            <a:tailEnd type="none" w="sm" len="sm"/>
          </a:ln>
        </p:spPr>
        <p:txBody>
          <a:bodyPr/>
          <a:lstStyle/>
          <a:p>
            <a:endParaRPr lang="fr-FR"/>
          </a:p>
        </p:txBody>
      </p:sp>
      <p:sp>
        <p:nvSpPr>
          <p:cNvPr id="172051" name="Line 19"/>
          <p:cNvSpPr>
            <a:spLocks noChangeShapeType="1"/>
          </p:cNvSpPr>
          <p:nvPr/>
        </p:nvSpPr>
        <p:spPr bwMode="auto">
          <a:xfrm>
            <a:off x="5508625" y="5013325"/>
            <a:ext cx="2808288" cy="0"/>
          </a:xfrm>
          <a:prstGeom prst="line">
            <a:avLst/>
          </a:prstGeom>
          <a:noFill/>
          <a:ln w="57150">
            <a:solidFill>
              <a:schemeClr val="tx1"/>
            </a:solidFill>
            <a:prstDash val="dash"/>
            <a:round/>
            <a:headEnd type="triangle" w="med" len="med"/>
            <a:tailEnd/>
          </a:ln>
        </p:spPr>
        <p:txBody>
          <a:bodyPr/>
          <a:lstStyle/>
          <a:p>
            <a:endParaRPr lang="fr-FR"/>
          </a:p>
        </p:txBody>
      </p:sp>
      <p:sp>
        <p:nvSpPr>
          <p:cNvPr id="172052" name="Text Box 20"/>
          <p:cNvSpPr txBox="1">
            <a:spLocks noChangeArrowheads="1"/>
          </p:cNvSpPr>
          <p:nvPr/>
        </p:nvSpPr>
        <p:spPr bwMode="auto">
          <a:xfrm>
            <a:off x="3924300" y="4724400"/>
            <a:ext cx="1584325" cy="45720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a:t>Feed back</a:t>
            </a:r>
          </a:p>
        </p:txBody>
      </p:sp>
      <p:sp>
        <p:nvSpPr>
          <p:cNvPr id="172053" name="Line 21"/>
          <p:cNvSpPr>
            <a:spLocks noChangeShapeType="1"/>
          </p:cNvSpPr>
          <p:nvPr/>
        </p:nvSpPr>
        <p:spPr bwMode="auto">
          <a:xfrm flipV="1">
            <a:off x="1979613" y="4941888"/>
            <a:ext cx="1943100" cy="0"/>
          </a:xfrm>
          <a:prstGeom prst="line">
            <a:avLst/>
          </a:prstGeom>
          <a:noFill/>
          <a:ln w="57150">
            <a:solidFill>
              <a:schemeClr val="tx1"/>
            </a:solidFill>
            <a:prstDash val="dashDot"/>
            <a:round/>
            <a:headEnd type="triangle" w="med" len="med"/>
            <a:tailEnd/>
          </a:ln>
        </p:spPr>
        <p:txBody>
          <a:bodyPr/>
          <a:lstStyle/>
          <a:p>
            <a:endParaRPr lang="fr-FR"/>
          </a:p>
        </p:txBody>
      </p:sp>
      <p:sp>
        <p:nvSpPr>
          <p:cNvPr id="172054" name="Text Box 22"/>
          <p:cNvSpPr txBox="1">
            <a:spLocks noChangeArrowheads="1"/>
          </p:cNvSpPr>
          <p:nvPr/>
        </p:nvSpPr>
        <p:spPr bwMode="auto">
          <a:xfrm rot="-2335692">
            <a:off x="323850" y="4797425"/>
            <a:ext cx="1800225" cy="45720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a:t>Ajustement </a:t>
            </a:r>
          </a:p>
        </p:txBody>
      </p:sp>
      <p:sp>
        <p:nvSpPr>
          <p:cNvPr id="172055" name="AutoShape 23"/>
          <p:cNvSpPr>
            <a:spLocks noChangeArrowheads="1"/>
          </p:cNvSpPr>
          <p:nvPr/>
        </p:nvSpPr>
        <p:spPr bwMode="auto">
          <a:xfrm rot="-4492791">
            <a:off x="575469" y="4472782"/>
            <a:ext cx="503237" cy="431800"/>
          </a:xfrm>
          <a:prstGeom prst="notchedRightArrow">
            <a:avLst>
              <a:gd name="adj1" fmla="val 50000"/>
              <a:gd name="adj2" fmla="val 29136"/>
            </a:avLst>
          </a:prstGeom>
          <a:solidFill>
            <a:schemeClr val="accent1"/>
          </a:solidFill>
          <a:ln w="12700" cap="sq">
            <a:solidFill>
              <a:schemeClr val="tx1"/>
            </a:solidFill>
            <a:miter lim="800000"/>
            <a:headEnd type="none" w="sm" len="sm"/>
            <a:tailEnd type="none" w="sm" len="sm"/>
          </a:ln>
        </p:spPr>
        <p:txBody>
          <a:bodyPr wrap="none" anchor="ctr"/>
          <a:lstStyle/>
          <a:p>
            <a:endParaRPr lang="fr-FR">
              <a:latin typeface="Calibri" pitchFamily="34" charset="0"/>
            </a:endParaRPr>
          </a:p>
        </p:txBody>
      </p:sp>
      <p:sp>
        <p:nvSpPr>
          <p:cNvPr id="172056" name="Text Box 24"/>
          <p:cNvSpPr txBox="1">
            <a:spLocks noChangeArrowheads="1"/>
          </p:cNvSpPr>
          <p:nvPr/>
        </p:nvSpPr>
        <p:spPr bwMode="auto">
          <a:xfrm>
            <a:off x="3276600" y="188913"/>
            <a:ext cx="3743325" cy="457200"/>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fr-FR" b="1">
                <a:solidFill>
                  <a:srgbClr val="CC3300"/>
                </a:solidFill>
                <a:latin typeface="Stencil" pitchFamily="82" charset="0"/>
              </a:rPr>
              <a:t>Approche systémique </a:t>
            </a:r>
          </a:p>
        </p:txBody>
      </p:sp>
      <p:sp>
        <p:nvSpPr>
          <p:cNvPr id="172057" name="Espace réservé du numéro de diapositive 24"/>
          <p:cNvSpPr>
            <a:spLocks noGrp="1"/>
          </p:cNvSpPr>
          <p:nvPr>
            <p:ph type="sldNum" sz="quarter" idx="12"/>
          </p:nvPr>
        </p:nvSpPr>
        <p:spPr>
          <a:xfrm>
            <a:off x="8129588" y="5734050"/>
            <a:ext cx="609600" cy="520700"/>
          </a:xfrm>
          <a:noFill/>
        </p:spPr>
        <p:txBody>
          <a:bodyPr/>
          <a:lstStyle/>
          <a:p>
            <a:fld id="{1939CB35-763F-48CF-A2F1-A7B70366D4B9}" type="slidenum">
              <a:rPr lang="fr-FR" smtClean="0"/>
              <a:pPr/>
              <a:t>72</a:t>
            </a:fld>
            <a:endParaRPr lang="fr-FR" smtClean="0"/>
          </a:p>
        </p:txBody>
      </p:sp>
      <p:sp>
        <p:nvSpPr>
          <p:cNvPr id="172058" name="ZoneTexte 25"/>
          <p:cNvSpPr txBox="1">
            <a:spLocks noChangeArrowheads="1"/>
          </p:cNvSpPr>
          <p:nvPr/>
        </p:nvSpPr>
        <p:spPr bwMode="auto">
          <a:xfrm>
            <a:off x="3276600" y="836613"/>
            <a:ext cx="5256213" cy="457200"/>
          </a:xfrm>
          <a:prstGeom prst="rect">
            <a:avLst/>
          </a:prstGeom>
          <a:noFill/>
          <a:ln w="9525">
            <a:noFill/>
            <a:miter lim="800000"/>
            <a:headEnd/>
            <a:tailEnd/>
          </a:ln>
        </p:spPr>
        <p:txBody>
          <a:bodyPr>
            <a:spAutoFit/>
          </a:bodyPr>
          <a:lstStyle/>
          <a:p>
            <a:r>
              <a:rPr lang="fr-FR" b="1"/>
              <a:t>Exemple:  Etablissement de formation </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ZoneTexte 1"/>
          <p:cNvSpPr txBox="1">
            <a:spLocks noChangeArrowheads="1"/>
          </p:cNvSpPr>
          <p:nvPr/>
        </p:nvSpPr>
        <p:spPr bwMode="auto">
          <a:xfrm>
            <a:off x="971550" y="1844675"/>
            <a:ext cx="7056438" cy="3084513"/>
          </a:xfrm>
          <a:prstGeom prst="rect">
            <a:avLst/>
          </a:prstGeom>
          <a:noFill/>
          <a:ln w="9525">
            <a:noFill/>
            <a:miter lim="800000"/>
            <a:headEnd/>
            <a:tailEnd/>
          </a:ln>
        </p:spPr>
        <p:txBody>
          <a:bodyPr>
            <a:spAutoFit/>
          </a:bodyPr>
          <a:lstStyle/>
          <a:p>
            <a:pPr marL="273050" indent="-273050" algn="l">
              <a:lnSpc>
                <a:spcPct val="90000"/>
              </a:lnSpc>
            </a:pPr>
            <a:r>
              <a:rPr lang="fr-FR" b="1" dirty="0">
                <a:latin typeface="SimSun-ExtB" pitchFamily="49" charset="-122"/>
                <a:ea typeface="SimSun-ExtB" pitchFamily="49" charset="-122"/>
              </a:rPr>
              <a:t>Les démarches qualité </a:t>
            </a:r>
            <a:endParaRPr lang="fr-FR" b="1" i="1" dirty="0">
              <a:latin typeface="SimSun-ExtB" pitchFamily="49" charset="-122"/>
              <a:ea typeface="SimSun-ExtB" pitchFamily="49" charset="-122"/>
            </a:endParaRPr>
          </a:p>
          <a:p>
            <a:pPr marL="273050" indent="-273050" algn="l">
              <a:lnSpc>
                <a:spcPct val="90000"/>
              </a:lnSpc>
            </a:pPr>
            <a:endParaRPr lang="fr-FR" b="1" dirty="0">
              <a:latin typeface="SimSun-ExtB" pitchFamily="49" charset="-122"/>
              <a:ea typeface="SimSun-ExtB" pitchFamily="49" charset="-122"/>
            </a:endParaRPr>
          </a:p>
          <a:p>
            <a:pPr marL="273050" indent="-273050" algn="l">
              <a:lnSpc>
                <a:spcPct val="90000"/>
              </a:lnSpc>
              <a:buFont typeface="ZapfDingbats"/>
              <a:buChar char=""/>
            </a:pPr>
            <a:r>
              <a:rPr lang="fr-FR" b="1" dirty="0">
                <a:latin typeface="SimSun-ExtB" pitchFamily="49" charset="-122"/>
                <a:ea typeface="SimSun-ExtB" pitchFamily="49" charset="-122"/>
              </a:rPr>
              <a:t>Comment mesurer les résultats finaux d’un service public et quelle méthode choisir pour les améliorer sur la durée ?</a:t>
            </a:r>
          </a:p>
          <a:p>
            <a:pPr marL="273050" indent="-273050" algn="l">
              <a:lnSpc>
                <a:spcPct val="90000"/>
              </a:lnSpc>
            </a:pPr>
            <a:endParaRPr lang="fr-FR" b="1" dirty="0">
              <a:latin typeface="SimSun-ExtB" pitchFamily="49" charset="-122"/>
              <a:ea typeface="SimSun-ExtB" pitchFamily="49" charset="-122"/>
            </a:endParaRPr>
          </a:p>
          <a:p>
            <a:pPr marL="273050" indent="-273050" algn="l">
              <a:lnSpc>
                <a:spcPct val="90000"/>
              </a:lnSpc>
              <a:buFont typeface="ZapfDingbats"/>
              <a:buChar char=""/>
            </a:pPr>
            <a:r>
              <a:rPr lang="fr-FR" b="1" dirty="0">
                <a:latin typeface="SimSun-ExtB" pitchFamily="49" charset="-122"/>
                <a:ea typeface="SimSun-ExtB" pitchFamily="49" charset="-122"/>
              </a:rPr>
              <a:t> Le management de la qualité va devenir progressivement une des références dans ce domaine.</a:t>
            </a:r>
          </a:p>
        </p:txBody>
      </p:sp>
      <p:sp>
        <p:nvSpPr>
          <p:cNvPr id="4" name="Rectangle 2"/>
          <p:cNvSpPr txBox="1">
            <a:spLocks/>
          </p:cNvSpPr>
          <p:nvPr/>
        </p:nvSpPr>
        <p:spPr bwMode="auto">
          <a:xfrm>
            <a:off x="250825" y="188913"/>
            <a:ext cx="8291513" cy="809625"/>
          </a:xfrm>
          <a:prstGeom prst="rect">
            <a:avLst/>
          </a:prstGeom>
          <a:solidFill>
            <a:srgbClr val="C00000"/>
          </a:solidFill>
          <a:ln w="9525">
            <a:noFill/>
            <a:miter lim="800000"/>
            <a:headEnd/>
            <a:tailEnd/>
          </a:ln>
        </p:spPr>
        <p:txBody>
          <a:bodyPr bIns="91440" anchor="b"/>
          <a:lstStyle/>
          <a:p>
            <a:pPr eaLnBrk="0" hangingPunct="0">
              <a:defRPr/>
            </a:pP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bg1"/>
                </a:solidFill>
                <a:effectLst>
                  <a:outerShdw blurRad="38100" dist="38100" dir="2700000" algn="tl">
                    <a:srgbClr val="000000"/>
                  </a:outerShdw>
                </a:effectLst>
                <a:latin typeface="+mj-lt"/>
                <a:ea typeface="+mj-ea"/>
                <a:cs typeface="+mj-cs"/>
              </a:rPr>
              <a:t>Les démarches qualité</a:t>
            </a: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tx2"/>
                </a:solidFill>
                <a:latin typeface="+mj-lt"/>
                <a:ea typeface="+mj-ea"/>
                <a:cs typeface="+mj-cs"/>
              </a:rPr>
              <a:t> </a:t>
            </a:r>
            <a:endParaRPr kumimoji="0" lang="fr-FR" sz="4400" kern="0" dirty="0">
              <a:solidFill>
                <a:schemeClr val="tx2"/>
              </a:solidFill>
              <a:latin typeface="+mj-lt"/>
              <a:ea typeface="+mj-ea"/>
              <a:cs typeface="+mj-cs"/>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3"/>
          <p:cNvSpPr>
            <a:spLocks noGrp="1"/>
          </p:cNvSpPr>
          <p:nvPr>
            <p:ph type="body" idx="4294967295"/>
          </p:nvPr>
        </p:nvSpPr>
        <p:spPr>
          <a:xfrm>
            <a:off x="468313" y="1268413"/>
            <a:ext cx="8229600" cy="5145087"/>
          </a:xfrm>
        </p:spPr>
        <p:txBody>
          <a:bodyPr/>
          <a:lstStyle/>
          <a:p>
            <a:pPr marL="273050" indent="-273050" algn="just">
              <a:buFontTx/>
              <a:buNone/>
            </a:pPr>
            <a:r>
              <a:rPr lang="fr-FR" dirty="0" err="1" smtClean="0"/>
              <a:t>E.Deming</a:t>
            </a:r>
            <a:r>
              <a:rPr lang="fr-FR" dirty="0" smtClean="0"/>
              <a:t> </a:t>
            </a:r>
          </a:p>
          <a:p>
            <a:pPr marL="273050" indent="-273050" algn="just"/>
            <a:r>
              <a:rPr lang="fr-FR" sz="2400" dirty="0" smtClean="0"/>
              <a:t>« </a:t>
            </a:r>
            <a:r>
              <a:rPr lang="fr-FR" sz="2400" i="1" dirty="0" smtClean="0"/>
              <a:t>Un organisme réalise des performances durables lorsqu'il est capable de satisfaire les besoins et les attentes de ses clients et des autres parties intéressées, sur le long terme et de manière équilibrée </a:t>
            </a:r>
            <a:r>
              <a:rPr lang="fr-FR" sz="2400" dirty="0" smtClean="0"/>
              <a:t>».</a:t>
            </a:r>
          </a:p>
          <a:p>
            <a:pPr marL="273050" indent="-273050" algn="just"/>
            <a:r>
              <a:rPr lang="fr-FR" dirty="0" smtClean="0"/>
              <a:t> </a:t>
            </a:r>
            <a:r>
              <a:rPr lang="fr-FR" sz="2400" dirty="0" smtClean="0"/>
              <a:t>Les parties intéressées sont le personnel de l’organisme, les donneurs d’ordre (actionnaires ou hiérarchie), les fournisseurs, les partenaires, la société dans son ensemble.</a:t>
            </a:r>
          </a:p>
        </p:txBody>
      </p:sp>
      <p:sp>
        <p:nvSpPr>
          <p:cNvPr id="174083" name="Espace réservé de la date 5"/>
          <p:cNvSpPr txBox="1">
            <a:spLocks noGrp="1"/>
          </p:cNvSpPr>
          <p:nvPr/>
        </p:nvSpPr>
        <p:spPr bwMode="auto">
          <a:xfrm>
            <a:off x="457200" y="6245225"/>
            <a:ext cx="2133600" cy="476250"/>
          </a:xfrm>
          <a:prstGeom prst="rect">
            <a:avLst/>
          </a:prstGeom>
          <a:noFill/>
          <a:ln w="9525">
            <a:noFill/>
            <a:miter lim="800000"/>
            <a:headEnd/>
            <a:tailEnd/>
          </a:ln>
        </p:spPr>
        <p:txBody>
          <a:bodyPr/>
          <a:lstStyle/>
          <a:p>
            <a:fld id="{BCC6C888-D220-4D2B-A645-FA381A28CB4C}" type="datetime1">
              <a:rPr lang="fr-FR" sz="1400"/>
              <a:pPr/>
              <a:t>19/11/2022</a:t>
            </a:fld>
            <a:endParaRPr lang="fr-FR" sz="1400"/>
          </a:p>
        </p:txBody>
      </p:sp>
      <p:sp>
        <p:nvSpPr>
          <p:cNvPr id="174084" name="Espace réservé du numéro de diapositive 6"/>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2FD2005C-ECCE-40F7-8C36-8C59A9BFA40D}" type="slidenum">
              <a:rPr lang="fr-FR" sz="1400"/>
              <a:pPr algn="r"/>
              <a:t>74</a:t>
            </a:fld>
            <a:endParaRPr lang="fr-FR" sz="1400"/>
          </a:p>
        </p:txBody>
      </p:sp>
      <p:sp>
        <p:nvSpPr>
          <p:cNvPr id="6" name="Rectangle 2"/>
          <p:cNvSpPr txBox="1">
            <a:spLocks/>
          </p:cNvSpPr>
          <p:nvPr/>
        </p:nvSpPr>
        <p:spPr bwMode="auto">
          <a:xfrm>
            <a:off x="250825" y="188913"/>
            <a:ext cx="8291513" cy="809625"/>
          </a:xfrm>
          <a:prstGeom prst="rect">
            <a:avLst/>
          </a:prstGeom>
          <a:solidFill>
            <a:srgbClr val="C00000"/>
          </a:solidFill>
          <a:ln w="9525">
            <a:noFill/>
            <a:miter lim="800000"/>
            <a:headEnd/>
            <a:tailEnd/>
          </a:ln>
        </p:spPr>
        <p:txBody>
          <a:bodyPr bIns="91440" anchor="b"/>
          <a:lstStyle/>
          <a:p>
            <a:pPr eaLnBrk="0" hangingPunct="0">
              <a:defRPr/>
            </a:pP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bg1"/>
                </a:solidFill>
                <a:effectLst>
                  <a:outerShdw blurRad="38100" dist="38100" dir="2700000" algn="tl">
                    <a:srgbClr val="000000"/>
                  </a:outerShdw>
                </a:effectLst>
                <a:latin typeface="+mj-lt"/>
                <a:ea typeface="+mj-ea"/>
                <a:cs typeface="+mj-cs"/>
              </a:rPr>
              <a:t>Les démarches qualité</a:t>
            </a:r>
            <a:r>
              <a:rPr kumimoji="0" lang="fr-FR" sz="4400" kern="0">
                <a:solidFill>
                  <a:schemeClr val="tx2"/>
                </a:solidFill>
                <a:effectLst>
                  <a:outerShdw blurRad="38100" dist="38100" dir="2700000" algn="tl">
                    <a:srgbClr val="000000"/>
                  </a:outerShdw>
                </a:effectLst>
                <a:latin typeface="+mj-lt"/>
                <a:ea typeface="+mj-ea"/>
                <a:cs typeface="+mj-cs"/>
              </a:rPr>
              <a:t> </a:t>
            </a:r>
            <a:r>
              <a:rPr kumimoji="0" lang="fr-FR" sz="4400" kern="0">
                <a:solidFill>
                  <a:schemeClr val="tx2"/>
                </a:solidFill>
                <a:latin typeface="+mj-lt"/>
                <a:ea typeface="+mj-ea"/>
                <a:cs typeface="+mj-cs"/>
              </a:rPr>
              <a:t> </a:t>
            </a:r>
            <a:endParaRPr kumimoji="0" lang="fr-FR" sz="4400" kern="0" dirty="0">
              <a:solidFill>
                <a:schemeClr val="tx2"/>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503238" y="188913"/>
            <a:ext cx="8640762" cy="1008062"/>
          </a:xfrm>
          <a:solidFill>
            <a:schemeClr val="accent5">
              <a:lumMod val="20000"/>
              <a:lumOff val="80000"/>
            </a:schemeClr>
          </a:solidFill>
        </p:spPr>
        <p:txBody>
          <a:bodyPr/>
          <a:lstStyle/>
          <a:p>
            <a:pPr eaLnBrk="1" fontAlgn="auto" hangingPunct="1">
              <a:spcAft>
                <a:spcPts val="0"/>
              </a:spcAft>
              <a:defRPr/>
            </a:pPr>
            <a:r>
              <a:rPr lang="fr-FR" sz="2800">
                <a:solidFill>
                  <a:srgbClr val="C00000"/>
                </a:solidFill>
                <a:effectLst>
                  <a:outerShdw blurRad="38100" dist="38100" dir="2700000" algn="tl">
                    <a:srgbClr val="C0C0C0"/>
                  </a:outerShdw>
                </a:effectLst>
              </a:rPr>
              <a:t>LES PRINCIPES FONDATEURS DU SERVICE PUBLIC </a:t>
            </a:r>
          </a:p>
        </p:txBody>
      </p:sp>
      <p:sp>
        <p:nvSpPr>
          <p:cNvPr id="45059" name="Sous-titre 2"/>
          <p:cNvSpPr>
            <a:spLocks noGrp="1"/>
          </p:cNvSpPr>
          <p:nvPr>
            <p:ph type="subTitle" idx="4294967295"/>
          </p:nvPr>
        </p:nvSpPr>
        <p:spPr>
          <a:xfrm>
            <a:off x="428596" y="4786322"/>
            <a:ext cx="8135937" cy="865187"/>
          </a:xfrm>
        </p:spPr>
        <p:txBody>
          <a:bodyPr/>
          <a:lstStyle/>
          <a:p>
            <a:pPr marL="0" indent="0" algn="ctr" eaLnBrk="1" hangingPunct="1">
              <a:buFontTx/>
              <a:buNone/>
            </a:pPr>
            <a:r>
              <a:rPr lang="fr-FR" dirty="0" smtClean="0"/>
              <a:t>Quelle application au niveau opérationnel  ?</a:t>
            </a:r>
          </a:p>
        </p:txBody>
      </p:sp>
      <p:pic>
        <p:nvPicPr>
          <p:cNvPr id="5" name="Picture 2" descr="C:\Users\acer\Desktop\images.jpg"/>
          <p:cNvPicPr>
            <a:picLocks noChangeAspect="1" noChangeArrowheads="1"/>
          </p:cNvPicPr>
          <p:nvPr/>
        </p:nvPicPr>
        <p:blipFill>
          <a:blip r:embed="rId2"/>
          <a:srcRect/>
          <a:stretch>
            <a:fillRect/>
          </a:stretch>
        </p:blipFill>
        <p:spPr bwMode="auto">
          <a:xfrm>
            <a:off x="1428728" y="1571613"/>
            <a:ext cx="4800622" cy="2547950"/>
          </a:xfrm>
          <a:prstGeom prst="rect">
            <a:avLst/>
          </a:prstGeom>
          <a:noFill/>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99FB30F-584D-4A55-9E07-8028D5E71A73}" type="slidenum">
              <a:rPr lang="fr-FR" sz="1400">
                <a:solidFill>
                  <a:srgbClr val="FFFFFF"/>
                </a:solidFill>
                <a:latin typeface="+mj-lt"/>
                <a:ea typeface="+mj-ea"/>
                <a:cs typeface="+mj-cs"/>
              </a:rPr>
              <a:pPr algn="ctr" fontAlgn="auto">
                <a:spcBef>
                  <a:spcPts val="0"/>
                </a:spcBef>
                <a:spcAft>
                  <a:spcPts val="0"/>
                </a:spcAft>
                <a:defRPr/>
              </a:pPr>
              <a:t>76</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0180"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427FE94C-04A4-4EA0-A0A1-8AEB4D9F20B7}" type="datetime1">
              <a:rPr lang="fr-FR" sz="1400" smtClean="0"/>
              <a:pPr>
                <a:defRPr/>
              </a:pPr>
              <a:t>18/11/2022</a:t>
            </a:fld>
            <a:endParaRPr lang="fr-FR" sz="1400" smtClean="0"/>
          </a:p>
        </p:txBody>
      </p:sp>
      <p:sp>
        <p:nvSpPr>
          <p:cNvPr id="50181"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C1DFA1A-79EC-4E0C-97F9-4B3C996FADAC}" type="slidenum">
              <a:rPr lang="fr-FR" sz="1400" smtClean="0"/>
              <a:pPr>
                <a:defRPr/>
              </a:pPr>
              <a:t>76</a:t>
            </a:fld>
            <a:endParaRPr lang="fr-FR" sz="1400" smtClean="0"/>
          </a:p>
        </p:txBody>
      </p:sp>
      <p:sp>
        <p:nvSpPr>
          <p:cNvPr id="12" name="Titre 1"/>
          <p:cNvSpPr>
            <a:spLocks noGrp="1"/>
          </p:cNvSpPr>
          <p:nvPr>
            <p:ph type="title" idx="4294967295"/>
          </p:nvPr>
        </p:nvSpPr>
        <p:spPr>
          <a:xfrm>
            <a:off x="467544" y="227013"/>
            <a:ext cx="8280920" cy="825723"/>
          </a:xfrm>
        </p:spPr>
        <p:style>
          <a:lnRef idx="1">
            <a:schemeClr val="accent1"/>
          </a:lnRef>
          <a:fillRef idx="3">
            <a:schemeClr val="accent1"/>
          </a:fillRef>
          <a:effectRef idx="2">
            <a:schemeClr val="accent1"/>
          </a:effectRef>
          <a:fontRef idx="minor">
            <a:schemeClr val="lt1"/>
          </a:fontRef>
        </p:style>
        <p:txBody>
          <a:bodyPr/>
          <a:lstStyle/>
          <a:p>
            <a:pPr algn="ctr" eaLnBrk="1" fontAlgn="auto" hangingPunct="1">
              <a:spcAft>
                <a:spcPts val="0"/>
              </a:spcAft>
              <a:defRPr/>
            </a:pPr>
            <a:r>
              <a:rPr lang="fr-FR" sz="3600" dirty="0">
                <a:solidFill>
                  <a:schemeClr val="bg1"/>
                </a:solidFill>
              </a:rPr>
              <a:t>LES PRINCIPES FONDATEURS    </a:t>
            </a:r>
          </a:p>
        </p:txBody>
      </p:sp>
      <p:sp>
        <p:nvSpPr>
          <p:cNvPr id="43015" name="ZoneTexte 12"/>
          <p:cNvSpPr txBox="1">
            <a:spLocks noChangeArrowheads="1"/>
          </p:cNvSpPr>
          <p:nvPr/>
        </p:nvSpPr>
        <p:spPr bwMode="auto">
          <a:xfrm>
            <a:off x="539750" y="1268413"/>
            <a:ext cx="8064500" cy="5622925"/>
          </a:xfrm>
          <a:prstGeom prst="rect">
            <a:avLst/>
          </a:prstGeom>
          <a:noFill/>
          <a:ln w="9525">
            <a:noFill/>
            <a:miter lim="800000"/>
            <a:headEnd/>
            <a:tailEnd/>
          </a:ln>
        </p:spPr>
        <p:txBody>
          <a:bodyPr>
            <a:spAutoFit/>
          </a:bodyPr>
          <a:lstStyle/>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Pour réaliser leurs missions, les services publics reposent sur trois  piliers : </a:t>
            </a:r>
          </a:p>
          <a:p>
            <a:pPr marL="794258" lvl="3" indent="-273050">
              <a:lnSpc>
                <a:spcPct val="90000"/>
              </a:lnSpc>
              <a:spcBef>
                <a:spcPts val="400"/>
              </a:spcBef>
              <a:buClr>
                <a:schemeClr val="accent2"/>
              </a:buClr>
              <a:buSzPct val="68000"/>
              <a:buFont typeface="Wingdings 3"/>
              <a:buChar char=""/>
              <a:defRPr/>
            </a:pPr>
            <a:r>
              <a:rPr lang="fr-FR" sz="2000" b="1" dirty="0">
                <a:latin typeface="+mj-lt"/>
                <a:cs typeface="+mn-cs"/>
              </a:rPr>
              <a:t>l'initiative et  l'engagement financier des pouvoirs publics,</a:t>
            </a:r>
          </a:p>
          <a:p>
            <a:pPr marL="794258" lvl="3" indent="-273050">
              <a:lnSpc>
                <a:spcPct val="90000"/>
              </a:lnSpc>
              <a:spcBef>
                <a:spcPts val="400"/>
              </a:spcBef>
              <a:buClr>
                <a:schemeClr val="accent2"/>
              </a:buClr>
              <a:buSzPct val="68000"/>
              <a:buFont typeface="Wingdings 3"/>
              <a:buChar char=""/>
              <a:defRPr/>
            </a:pPr>
            <a:r>
              <a:rPr lang="fr-FR" sz="2000" b="1" dirty="0">
                <a:latin typeface="+mj-lt"/>
                <a:cs typeface="+mn-cs"/>
              </a:rPr>
              <a:t> des règles de fonctionnement connues de tous ;</a:t>
            </a:r>
          </a:p>
          <a:p>
            <a:pPr marL="794258" lvl="3" indent="-273050">
              <a:lnSpc>
                <a:spcPct val="90000"/>
              </a:lnSpc>
              <a:spcBef>
                <a:spcPts val="400"/>
              </a:spcBef>
              <a:buClr>
                <a:schemeClr val="accent2"/>
              </a:buClr>
              <a:buSzPct val="68000"/>
              <a:buFont typeface="Wingdings 3"/>
              <a:buChar char=""/>
              <a:defRPr/>
            </a:pPr>
            <a:r>
              <a:rPr lang="fr-FR" sz="2000" b="1" dirty="0">
                <a:latin typeface="+mj-lt"/>
                <a:cs typeface="+mn-cs"/>
              </a:rPr>
              <a:t> l'existence de corps professionnels responsables de la mise en œuvre du service public. </a:t>
            </a:r>
          </a:p>
          <a:p>
            <a:pPr>
              <a:buFontTx/>
              <a:buBlip>
                <a:blip r:embed="rId2"/>
              </a:buBlip>
              <a:defRPr/>
            </a:pPr>
            <a:endParaRPr lang="fr-FR" sz="24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Ces trois  piliers ne suffiraient cependant pas à maintenir seuls l'édifice de  celui-ci.  Les considérations liées à la qualité tiennent une grande place aujourd’hui.</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La compréhension des enjeux permet de mieux situer la question du respect des règles.</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 </a:t>
            </a:r>
          </a:p>
          <a:p>
            <a:pPr marL="273050" indent="-273050">
              <a:lnSpc>
                <a:spcPct val="90000"/>
              </a:lnSpc>
              <a:spcBef>
                <a:spcPts val="400"/>
              </a:spcBef>
              <a:spcAft>
                <a:spcPts val="0"/>
              </a:spcAft>
              <a:buClr>
                <a:schemeClr val="accent1"/>
              </a:buClr>
              <a:buSzPct val="68000"/>
              <a:buFont typeface="Wingdings 3"/>
              <a:buChar char=""/>
              <a:defRPr/>
            </a:pPr>
            <a:endParaRPr lang="fr-FR" sz="2200" dirty="0">
              <a:latin typeface="+mn-lt"/>
              <a:cs typeface="+mn-cs"/>
            </a:endParaRPr>
          </a:p>
          <a:p>
            <a:pPr>
              <a:defRPr/>
            </a:pPr>
            <a:endParaRPr lang="fr-FR" sz="2400" dirty="0">
              <a:latin typeface="Arial" charset="0"/>
              <a:cs typeface="+mn-cs"/>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188493B-1B13-4B20-86B0-C82C3F455E53}" type="slidenum">
              <a:rPr lang="fr-FR" sz="1400">
                <a:solidFill>
                  <a:srgbClr val="FFFFFF"/>
                </a:solidFill>
                <a:latin typeface="+mj-lt"/>
                <a:ea typeface="+mj-ea"/>
                <a:cs typeface="+mj-cs"/>
              </a:rPr>
              <a:pPr algn="ctr" fontAlgn="auto">
                <a:spcBef>
                  <a:spcPts val="0"/>
                </a:spcBef>
                <a:spcAft>
                  <a:spcPts val="0"/>
                </a:spcAft>
                <a:defRPr/>
              </a:pPr>
              <a:t>77</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1204"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61784603-FB66-4835-AA75-97509CBA4C0D}" type="datetime1">
              <a:rPr lang="fr-FR" sz="1400" smtClean="0"/>
              <a:pPr>
                <a:defRPr/>
              </a:pPr>
              <a:t>18/11/2022</a:t>
            </a:fld>
            <a:endParaRPr lang="fr-FR" sz="1400" smtClean="0"/>
          </a:p>
        </p:txBody>
      </p:sp>
      <p:sp>
        <p:nvSpPr>
          <p:cNvPr id="51205"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D6E3148-CCCE-4AED-B95D-3B6923811F87}" type="slidenum">
              <a:rPr lang="fr-FR" sz="1400" smtClean="0"/>
              <a:pPr>
                <a:defRPr/>
              </a:pPr>
              <a:t>77</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1. Les enjeux inhérents aux services publics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7111" name="ZoneTexte 12"/>
          <p:cNvSpPr txBox="1">
            <a:spLocks noChangeArrowheads="1"/>
          </p:cNvSpPr>
          <p:nvPr/>
        </p:nvSpPr>
        <p:spPr bwMode="auto">
          <a:xfrm>
            <a:off x="539750" y="1773238"/>
            <a:ext cx="8064500" cy="3784600"/>
          </a:xfrm>
          <a:prstGeom prst="rect">
            <a:avLst/>
          </a:prstGeom>
          <a:noFill/>
          <a:ln w="9525">
            <a:noFill/>
            <a:miter lim="800000"/>
            <a:headEnd/>
            <a:tailEnd/>
          </a:ln>
        </p:spPr>
        <p:txBody>
          <a:bodyPr>
            <a:spAutoFit/>
          </a:bodyPr>
          <a:lstStyle/>
          <a:p>
            <a:r>
              <a:rPr lang="fr-FR" sz="2400" i="1" u="sng">
                <a:solidFill>
                  <a:srgbClr val="C00000"/>
                </a:solidFill>
              </a:rPr>
              <a:t>Un enjeu économique </a:t>
            </a:r>
            <a:endParaRPr lang="fr-FR" sz="2400">
              <a:solidFill>
                <a:srgbClr val="C00000"/>
              </a:solidFill>
            </a:endParaRPr>
          </a:p>
          <a:p>
            <a:r>
              <a:rPr lang="fr-FR" sz="2400" i="1"/>
              <a:t> </a:t>
            </a:r>
            <a:endParaRPr lang="fr-FR" sz="2400"/>
          </a:p>
          <a:p>
            <a:r>
              <a:rPr lang="fr-FR" sz="2400"/>
              <a:t>Les services publics contribuent à la réalisation d'un certain nombre de droits, en substitut ou en contre-pouvoir de l'initiative privée : la distribution d'énergie vers des zones isolées ou difficiles d'accès, le prêt de livres..., cela ne peut être offert que par des services publics, car leur paiement à prix coûtant les rendrait inaccessibles à une grande partie de la population. </a:t>
            </a:r>
          </a:p>
          <a:p>
            <a:endParaRPr lang="fr-FR" sz="240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AF2BE0F2-6580-48DA-91E4-757017C8D764}" type="slidenum">
              <a:rPr lang="fr-FR" sz="1400">
                <a:solidFill>
                  <a:srgbClr val="FFFFFF"/>
                </a:solidFill>
                <a:latin typeface="+mj-lt"/>
                <a:ea typeface="+mj-ea"/>
                <a:cs typeface="+mj-cs"/>
              </a:rPr>
              <a:pPr algn="ctr" fontAlgn="auto">
                <a:spcBef>
                  <a:spcPts val="0"/>
                </a:spcBef>
                <a:spcAft>
                  <a:spcPts val="0"/>
                </a:spcAft>
                <a:defRPr/>
              </a:pPr>
              <a:t>78</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2228"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2121B2B-93C4-405F-BA8A-D5CCA5062A0C}" type="datetime1">
              <a:rPr lang="fr-FR" sz="1400" smtClean="0"/>
              <a:pPr>
                <a:defRPr/>
              </a:pPr>
              <a:t>18/11/2022</a:t>
            </a:fld>
            <a:endParaRPr lang="fr-FR" sz="1400" smtClean="0"/>
          </a:p>
        </p:txBody>
      </p:sp>
      <p:sp>
        <p:nvSpPr>
          <p:cNvPr id="52229"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540F4A7-585E-4B2F-B810-91B591BB9D10}" type="slidenum">
              <a:rPr lang="fr-FR" sz="1400" smtClean="0"/>
              <a:pPr>
                <a:defRPr/>
              </a:pPr>
              <a:t>78</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1. Les enjeux inhérents aux services publics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8135" name="ZoneTexte 12"/>
          <p:cNvSpPr txBox="1">
            <a:spLocks noChangeArrowheads="1"/>
          </p:cNvSpPr>
          <p:nvPr/>
        </p:nvSpPr>
        <p:spPr bwMode="auto">
          <a:xfrm>
            <a:off x="539750" y="1773238"/>
            <a:ext cx="8064500" cy="3784600"/>
          </a:xfrm>
          <a:prstGeom prst="rect">
            <a:avLst/>
          </a:prstGeom>
          <a:noFill/>
          <a:ln w="9525">
            <a:noFill/>
            <a:miter lim="800000"/>
            <a:headEnd/>
            <a:tailEnd/>
          </a:ln>
        </p:spPr>
        <p:txBody>
          <a:bodyPr>
            <a:spAutoFit/>
          </a:bodyPr>
          <a:lstStyle/>
          <a:p>
            <a:r>
              <a:rPr lang="fr-FR" sz="2400" i="1" u="sng">
                <a:solidFill>
                  <a:srgbClr val="C00000"/>
                </a:solidFill>
              </a:rPr>
              <a:t>Un enjeu social  </a:t>
            </a:r>
            <a:endParaRPr lang="fr-FR" sz="2400">
              <a:solidFill>
                <a:srgbClr val="C00000"/>
              </a:solidFill>
            </a:endParaRPr>
          </a:p>
          <a:p>
            <a:r>
              <a:rPr lang="fr-FR" sz="2400"/>
              <a:t> </a:t>
            </a:r>
          </a:p>
          <a:p>
            <a:r>
              <a:rPr lang="fr-FR" sz="2400"/>
              <a:t>Le service public a souvent été conçu comme générateur d'emplois et embauche aujourd'hui encore 20% de la population active. Il contribue ainsi largement à la réalisation du droit au travail, comme il permet la  réalisation d'autres droits fondamentaux : bénéficier de la protection de la santé, par exemple, impose la création d'un service public qui soit accessible à tous.</a:t>
            </a:r>
          </a:p>
          <a:p>
            <a:endParaRPr lang="fr-FR" sz="240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BBB7C6D5-CFCF-4E87-AAD9-44E0B20EE16A}" type="slidenum">
              <a:rPr lang="fr-FR" sz="1400">
                <a:solidFill>
                  <a:srgbClr val="FFFFFF"/>
                </a:solidFill>
                <a:latin typeface="+mj-lt"/>
                <a:ea typeface="+mj-ea"/>
                <a:cs typeface="+mj-cs"/>
              </a:rPr>
              <a:pPr algn="ctr" fontAlgn="auto">
                <a:spcBef>
                  <a:spcPts val="0"/>
                </a:spcBef>
                <a:spcAft>
                  <a:spcPts val="0"/>
                </a:spcAft>
                <a:defRPr/>
              </a:pPr>
              <a:t>79</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3252"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A9BD398-7CA1-4757-B5C5-3BEA7462A6FE}" type="datetime1">
              <a:rPr lang="fr-FR" sz="1400" smtClean="0"/>
              <a:pPr>
                <a:defRPr/>
              </a:pPr>
              <a:t>18/11/2022</a:t>
            </a:fld>
            <a:endParaRPr lang="fr-FR" sz="1400" smtClean="0"/>
          </a:p>
        </p:txBody>
      </p:sp>
      <p:sp>
        <p:nvSpPr>
          <p:cNvPr id="53253"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6ADFBB2-01B2-4A99-B611-D956AA2D7CB9}" type="slidenum">
              <a:rPr lang="fr-FR" sz="1400" smtClean="0"/>
              <a:pPr>
                <a:defRPr/>
              </a:pPr>
              <a:t>79</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1. Les enjeux inhérents aux services publics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6087" name="ZoneTexte 12"/>
          <p:cNvSpPr txBox="1">
            <a:spLocks noChangeArrowheads="1"/>
          </p:cNvSpPr>
          <p:nvPr/>
        </p:nvSpPr>
        <p:spPr bwMode="auto">
          <a:xfrm>
            <a:off x="539750" y="1196975"/>
            <a:ext cx="8280400" cy="4705350"/>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Un enjeu politique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i="1" dirty="0">
                <a:latin typeface="Arial" charset="0"/>
                <a:cs typeface="+mn-cs"/>
              </a:rPr>
              <a:t> </a:t>
            </a:r>
            <a:endParaRPr lang="fr-FR" sz="24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Fondamentalement, la raison d'être du service public est  la réalisation de l'intérêt général et le maintien de la cohésion sociale, qui se décline en différentes missions : réduire les inégalités sociales , veiller à un aménagement harmonieux du territoire , réduire la fracture sociale au moyen de l'école, des services sociaux de santé, de protection sociale…….</a:t>
            </a:r>
          </a:p>
          <a:p>
            <a:pPr marL="273050" indent="-273050">
              <a:lnSpc>
                <a:spcPct val="90000"/>
              </a:lnSpc>
              <a:spcBef>
                <a:spcPts val="400"/>
              </a:spcBef>
              <a:spcAft>
                <a:spcPts val="0"/>
              </a:spcAft>
              <a:buClr>
                <a:schemeClr val="accent1"/>
              </a:buClr>
              <a:buSzPct val="68000"/>
              <a:defRPr/>
            </a:pPr>
            <a:endParaRPr lang="fr-FR" sz="2200" dirty="0">
              <a:latin typeface="+mn-lt"/>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Le service public est ainsi l'instrument essentiel de l'État et des collectivités publiques pour exercer "leur mission civilisatrice et humaniste".</a:t>
            </a:r>
          </a:p>
          <a:p>
            <a:pPr>
              <a:defRPr/>
            </a:pPr>
            <a:endParaRPr lang="fr-FR" sz="2400" dirty="0">
              <a:latin typeface="Arial" charset="0"/>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70F7F07-2628-4655-A63F-E82184169BF0}" type="datetime1">
              <a:rPr lang="fr-FR" sz="1400" smtClean="0"/>
              <a:pPr>
                <a:defRPr/>
              </a:pPr>
              <a:t>18/11/2022</a:t>
            </a:fld>
            <a:endParaRPr lang="fr-FR" sz="1400" smtClean="0"/>
          </a:p>
        </p:txBody>
      </p:sp>
      <p:sp>
        <p:nvSpPr>
          <p:cNvPr id="22531"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C3A75046-131E-48C8-9CC6-9B1725926F46}" type="slidenum">
              <a:rPr lang="fr-FR" sz="1400" smtClean="0"/>
              <a:pPr>
                <a:defRPr/>
              </a:pPr>
              <a:t>8</a:t>
            </a:fld>
            <a:endParaRPr lang="fr-FR" sz="1400" smtClean="0"/>
          </a:p>
        </p:txBody>
      </p:sp>
      <p:sp>
        <p:nvSpPr>
          <p:cNvPr id="18436" name="Rectangle 2"/>
          <p:cNvSpPr>
            <a:spLocks noGrp="1"/>
          </p:cNvSpPr>
          <p:nvPr>
            <p:ph type="body" idx="4294967295"/>
          </p:nvPr>
        </p:nvSpPr>
        <p:spPr>
          <a:xfrm>
            <a:off x="539750" y="981075"/>
            <a:ext cx="8135938" cy="5091131"/>
          </a:xfrm>
        </p:spPr>
        <p:txBody>
          <a:bodyPr>
            <a:noAutofit/>
          </a:bodyPr>
          <a:lstStyle/>
          <a:p>
            <a:pPr marL="273050" indent="-273050" algn="justLow" eaLnBrk="1" hangingPunct="1"/>
            <a:r>
              <a:rPr lang="fr-FR" sz="2800" dirty="0" smtClean="0">
                <a:latin typeface="Narkisim" pitchFamily="34" charset="-79"/>
                <a:cs typeface="Narkisim" pitchFamily="34" charset="-79"/>
              </a:rPr>
              <a:t>On peut dire qu’un </a:t>
            </a:r>
            <a:r>
              <a:rPr lang="fr-FR" sz="2800" b="1" dirty="0" smtClean="0">
                <a:latin typeface="Narkisim" pitchFamily="34" charset="-79"/>
                <a:cs typeface="Narkisim" pitchFamily="34" charset="-79"/>
              </a:rPr>
              <a:t>service public</a:t>
            </a:r>
            <a:r>
              <a:rPr lang="fr-FR" sz="2800" dirty="0" smtClean="0">
                <a:latin typeface="Narkisim" pitchFamily="34" charset="-79"/>
                <a:cs typeface="Narkisim" pitchFamily="34" charset="-79"/>
              </a:rPr>
              <a:t> est une activité exercée directement par l’autorité administrative  (</a:t>
            </a:r>
            <a:r>
              <a:rPr lang="fr-FR" sz="2800" b="1" dirty="0" smtClean="0">
                <a:latin typeface="Narkisim" pitchFamily="34" charset="-79"/>
                <a:cs typeface="Narkisim" pitchFamily="34" charset="-79"/>
              </a:rPr>
              <a:t>Etat</a:t>
            </a:r>
            <a:r>
              <a:rPr lang="fr-FR" sz="2800" dirty="0" smtClean="0">
                <a:latin typeface="Narkisim" pitchFamily="34" charset="-79"/>
                <a:cs typeface="Narkisim" pitchFamily="34" charset="-79"/>
              </a:rPr>
              <a:t>, collectivité territoriale) ou sous son contrôle, dans le but de satisfaire un </a:t>
            </a:r>
            <a:r>
              <a:rPr lang="fr-FR" sz="2800" b="1" dirty="0" smtClean="0">
                <a:latin typeface="Narkisim" pitchFamily="34" charset="-79"/>
                <a:cs typeface="Narkisim" pitchFamily="34" charset="-79"/>
              </a:rPr>
              <a:t>besoin d’intérêt général</a:t>
            </a:r>
            <a:r>
              <a:rPr lang="fr-FR" sz="2800" dirty="0" smtClean="0">
                <a:latin typeface="Narkisim" pitchFamily="34" charset="-79"/>
                <a:cs typeface="Narkisim" pitchFamily="34" charset="-79"/>
              </a:rPr>
              <a:t>. </a:t>
            </a:r>
          </a:p>
          <a:p>
            <a:pPr marL="273050" indent="-273050" algn="justLow" eaLnBrk="1" hangingPunct="1">
              <a:buFont typeface="Wingdings 3" pitchFamily="18" charset="2"/>
              <a:buNone/>
            </a:pPr>
            <a:endParaRPr lang="fr-FR" sz="2800" dirty="0" smtClean="0">
              <a:latin typeface="Narkisim" pitchFamily="34" charset="-79"/>
              <a:cs typeface="Narkisim" pitchFamily="34" charset="-79"/>
            </a:endParaRPr>
          </a:p>
          <a:p>
            <a:pPr marL="273050" indent="-273050" algn="justLow" eaLnBrk="1" hangingPunct="1"/>
            <a:r>
              <a:rPr lang="fr-FR" sz="2800" dirty="0" smtClean="0">
                <a:latin typeface="Narkisim" pitchFamily="34" charset="-79"/>
                <a:cs typeface="Narkisim" pitchFamily="34" charset="-79"/>
              </a:rPr>
              <a:t>Par extension, le service public désigne aussi l'organisme qui a en charge la réalisation de ce service. Il peut être une </a:t>
            </a:r>
            <a:r>
              <a:rPr lang="fr-FR" sz="2800" u="sng" dirty="0" smtClean="0">
                <a:latin typeface="Narkisim" pitchFamily="34" charset="-79"/>
                <a:cs typeface="Narkisim" pitchFamily="34" charset="-79"/>
              </a:rPr>
              <a:t>administration</a:t>
            </a:r>
            <a:r>
              <a:rPr lang="fr-FR" sz="2800" dirty="0" smtClean="0">
                <a:latin typeface="Narkisim" pitchFamily="34" charset="-79"/>
                <a:cs typeface="Narkisim" pitchFamily="34" charset="-79"/>
              </a:rPr>
              <a:t>, une collectivité locale, un établissement public ou une entreprise du  droit privé qui s'est vue confier une </a:t>
            </a:r>
            <a:r>
              <a:rPr lang="fr-FR" sz="2800" b="1" dirty="0" smtClean="0">
                <a:latin typeface="Narkisim" pitchFamily="34" charset="-79"/>
                <a:cs typeface="Narkisim" pitchFamily="34" charset="-79"/>
              </a:rPr>
              <a:t>mission de service public</a:t>
            </a:r>
            <a:r>
              <a:rPr lang="fr-FR" sz="2800" dirty="0" smtClean="0">
                <a:latin typeface="Narkisim" pitchFamily="34" charset="-79"/>
                <a:cs typeface="Narkisim" pitchFamily="34" charset="-79"/>
              </a:rPr>
              <a:t>. </a:t>
            </a:r>
          </a:p>
          <a:p>
            <a:pPr marL="273050" indent="-273050" algn="justLow" eaLnBrk="1" hangingPunct="1">
              <a:buFont typeface="Wingdings 3" pitchFamily="18" charset="2"/>
              <a:buNone/>
            </a:pPr>
            <a:endParaRPr lang="fr-FR" sz="2800" dirty="0" smtClean="0">
              <a:latin typeface="Narkisim" pitchFamily="34" charset="-79"/>
              <a:cs typeface="Narkisim" pitchFamily="34" charset="-79"/>
            </a:endParaRPr>
          </a:p>
          <a:p>
            <a:pPr marL="273050" indent="-273050" algn="justLow" eaLnBrk="1" hangingPunct="1">
              <a:buNone/>
            </a:pPr>
            <a:endParaRPr lang="fr-FR" sz="2800" dirty="0" smtClean="0">
              <a:latin typeface="Narkisim" pitchFamily="34" charset="-79"/>
              <a:cs typeface="Narkisim" pitchFamily="34" charset="-79"/>
            </a:endParaRPr>
          </a:p>
        </p:txBody>
      </p:sp>
      <p:sp>
        <p:nvSpPr>
          <p:cNvPr id="14339" name="ZoneTexte 1"/>
          <p:cNvSpPr>
            <a:spLocks noGrp="1" noChangeArrowheads="1"/>
          </p:cNvSpPr>
          <p:nvPr>
            <p:ph type="title" idx="4294967295"/>
          </p:nvPr>
        </p:nvSpPr>
        <p:spPr>
          <a:xfrm>
            <a:off x="1000100" y="285728"/>
            <a:ext cx="7477125" cy="701657"/>
          </a:xfrm>
          <a:solidFill>
            <a:schemeClr val="accent1"/>
          </a:solidFill>
          <a:ln>
            <a:solidFill>
              <a:srgbClr val="FFFF00"/>
            </a:solidFill>
          </a:ln>
        </p:spPr>
        <p:txBody>
          <a:bodyPr bIns="91440" anchor="b">
            <a:normAutofit/>
          </a:bodyPr>
          <a:lstStyle/>
          <a:p>
            <a:pPr eaLnBrk="1" fontAlgn="auto" hangingPunct="1">
              <a:spcAft>
                <a:spcPts val="0"/>
              </a:spcAft>
              <a:defRPr/>
            </a:pPr>
            <a:r>
              <a:rPr lang="fr-FR" sz="2800">
                <a:solidFill>
                  <a:srgbClr val="CC3300"/>
                </a:solidFill>
              </a:rPr>
              <a:t> La notion de service public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433EE40-9045-40CD-817B-245B77400782}" type="slidenum">
              <a:rPr lang="fr-FR" sz="1400">
                <a:solidFill>
                  <a:srgbClr val="FFFFFF"/>
                </a:solidFill>
                <a:latin typeface="+mj-lt"/>
                <a:ea typeface="+mj-ea"/>
                <a:cs typeface="+mj-cs"/>
              </a:rPr>
              <a:pPr algn="ctr" fontAlgn="auto">
                <a:spcBef>
                  <a:spcPts val="0"/>
                </a:spcBef>
                <a:spcAft>
                  <a:spcPts val="0"/>
                </a:spcAft>
                <a:defRPr/>
              </a:pPr>
              <a:t>80</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4276"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299DCEA9-147B-4025-B469-40C19D02DD58}" type="datetime1">
              <a:rPr lang="fr-FR" sz="1400" smtClean="0"/>
              <a:pPr>
                <a:defRPr/>
              </a:pPr>
              <a:t>19/11/2022</a:t>
            </a:fld>
            <a:endParaRPr lang="fr-FR" sz="1400" smtClean="0"/>
          </a:p>
        </p:txBody>
      </p:sp>
      <p:sp>
        <p:nvSpPr>
          <p:cNvPr id="54277"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6E8BFA7-ABD2-4A45-8186-BDC652D184D6}" type="slidenum">
              <a:rPr lang="fr-FR" sz="1400" smtClean="0"/>
              <a:pPr>
                <a:defRPr/>
              </a:pPr>
              <a:t>80</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7111" name="ZoneTexte 12"/>
          <p:cNvSpPr txBox="1">
            <a:spLocks noChangeArrowheads="1"/>
          </p:cNvSpPr>
          <p:nvPr/>
        </p:nvSpPr>
        <p:spPr bwMode="auto">
          <a:xfrm>
            <a:off x="714348" y="1142984"/>
            <a:ext cx="7707310" cy="4154984"/>
          </a:xfrm>
          <a:prstGeom prst="rect">
            <a:avLst/>
          </a:prstGeom>
          <a:noFill/>
          <a:ln w="9525">
            <a:noFill/>
            <a:miter lim="800000"/>
            <a:headEnd/>
            <a:tailEnd/>
          </a:ln>
        </p:spPr>
        <p:txBody>
          <a:bodyPr wrap="square">
            <a:spAutoFit/>
          </a:bodyPr>
          <a:lstStyle/>
          <a:p>
            <a:endParaRPr lang="fr-FR" sz="2400" b="1" dirty="0" smtClean="0">
              <a:latin typeface="Narkisim" pitchFamily="34" charset="-79"/>
              <a:cs typeface="Narkisim" pitchFamily="34" charset="-79"/>
            </a:endParaRPr>
          </a:p>
          <a:p>
            <a:endParaRPr lang="fr-FR" sz="2400" b="1" dirty="0">
              <a:latin typeface="Narkisim" pitchFamily="34" charset="-79"/>
              <a:cs typeface="Narkisim" pitchFamily="34" charset="-79"/>
            </a:endParaRPr>
          </a:p>
          <a:p>
            <a:endParaRPr lang="fr-FR" sz="2400" b="1" dirty="0" smtClean="0">
              <a:latin typeface="Narkisim" pitchFamily="34" charset="-79"/>
              <a:cs typeface="Narkisim" pitchFamily="34" charset="-79"/>
            </a:endParaRPr>
          </a:p>
          <a:p>
            <a:endParaRPr lang="fr-FR" sz="2400" b="1" dirty="0">
              <a:latin typeface="Narkisim" pitchFamily="34" charset="-79"/>
              <a:cs typeface="Narkisim" pitchFamily="34" charset="-79"/>
            </a:endParaRPr>
          </a:p>
          <a:p>
            <a:r>
              <a:rPr lang="fr-FR" sz="2400" b="1" dirty="0" smtClean="0">
                <a:latin typeface="Narkisim" pitchFamily="34" charset="-79"/>
                <a:cs typeface="Narkisim" pitchFamily="34" charset="-79"/>
              </a:rPr>
              <a:t> </a:t>
            </a:r>
            <a:r>
              <a:rPr lang="fr-FR" sz="2400" dirty="0"/>
              <a:t>On entend par légalité, la soumission des actes de gestion des services publics à la loi  et de façon général,  les règlements, les principes généraux du droit dégagés par la jurisprudence. </a:t>
            </a:r>
            <a:endParaRPr lang="fr-FR" sz="2400" dirty="0" smtClean="0"/>
          </a:p>
          <a:p>
            <a:endParaRPr lang="fr-FR" sz="2400" dirty="0" smtClean="0"/>
          </a:p>
          <a:p>
            <a:r>
              <a:rPr lang="fr-FR" sz="2400" dirty="0" smtClean="0"/>
              <a:t>Mais </a:t>
            </a:r>
            <a:r>
              <a:rPr lang="fr-FR" sz="2400" dirty="0"/>
              <a:t>il y a aussi des principes </a:t>
            </a:r>
            <a:r>
              <a:rPr lang="fr-FR" sz="2400" dirty="0" smtClean="0"/>
              <a:t>émergents</a:t>
            </a:r>
            <a:endParaRPr lang="fr-FR" sz="2400" dirty="0"/>
          </a:p>
          <a:p>
            <a:pPr>
              <a:defRPr/>
            </a:pPr>
            <a:endParaRPr lang="fr-FR" sz="2400" dirty="0">
              <a:latin typeface="Narkisim" pitchFamily="34" charset="-79"/>
              <a:cs typeface="Narkisim" pitchFamily="34" charset="-79"/>
            </a:endParaRPr>
          </a:p>
        </p:txBody>
      </p:sp>
      <p:sp>
        <p:nvSpPr>
          <p:cNvPr id="8" name="ZoneTexte 7"/>
          <p:cNvSpPr txBox="1"/>
          <p:nvPr/>
        </p:nvSpPr>
        <p:spPr>
          <a:xfrm>
            <a:off x="1071538" y="1714488"/>
            <a:ext cx="6429420" cy="830997"/>
          </a:xfrm>
          <a:prstGeom prst="rect">
            <a:avLst/>
          </a:prstGeom>
          <a:noFill/>
        </p:spPr>
        <p:txBody>
          <a:bodyPr wrap="square" rtlCol="0">
            <a:spAutoFit/>
          </a:bodyPr>
          <a:lstStyle/>
          <a:p>
            <a:r>
              <a:rPr lang="fr-FR" sz="2400" dirty="0" smtClean="0">
                <a:latin typeface="Narkisim" pitchFamily="34" charset="-79"/>
                <a:cs typeface="Narkisim" pitchFamily="34" charset="-79"/>
              </a:rPr>
              <a:t>Il  faut une efficacité  dans le respect de la loi . C’est le principe de légalité </a:t>
            </a:r>
            <a:endParaRPr lang="fr-FR" sz="2400" dirty="0">
              <a:latin typeface="Narkisim" pitchFamily="34" charset="-79"/>
              <a:cs typeface="Narkisim" pitchFamily="34" charset="-79"/>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433EE40-9045-40CD-817B-245B77400782}" type="slidenum">
              <a:rPr lang="fr-FR" sz="1400">
                <a:solidFill>
                  <a:srgbClr val="FFFFFF"/>
                </a:solidFill>
                <a:latin typeface="+mj-lt"/>
                <a:ea typeface="+mj-ea"/>
                <a:cs typeface="+mj-cs"/>
              </a:rPr>
              <a:pPr algn="ctr" fontAlgn="auto">
                <a:spcBef>
                  <a:spcPts val="0"/>
                </a:spcBef>
                <a:spcAft>
                  <a:spcPts val="0"/>
                </a:spcAft>
                <a:defRPr/>
              </a:pPr>
              <a:t>81</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4276"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299DCEA9-147B-4025-B469-40C19D02DD58}" type="datetime1">
              <a:rPr lang="fr-FR" sz="1400" smtClean="0"/>
              <a:pPr>
                <a:defRPr/>
              </a:pPr>
              <a:t>19/11/2022</a:t>
            </a:fld>
            <a:endParaRPr lang="fr-FR" sz="1400" smtClean="0"/>
          </a:p>
        </p:txBody>
      </p:sp>
      <p:sp>
        <p:nvSpPr>
          <p:cNvPr id="54277"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6E8BFA7-ABD2-4A45-8186-BDC652D184D6}" type="slidenum">
              <a:rPr lang="fr-FR" sz="1400" smtClean="0"/>
              <a:pPr>
                <a:defRPr/>
              </a:pPr>
              <a:t>81</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7111" name="ZoneTexte 12"/>
          <p:cNvSpPr txBox="1">
            <a:spLocks noChangeArrowheads="1"/>
          </p:cNvSpPr>
          <p:nvPr/>
        </p:nvSpPr>
        <p:spPr bwMode="auto">
          <a:xfrm>
            <a:off x="539750" y="1412875"/>
            <a:ext cx="8064500" cy="4152932"/>
          </a:xfrm>
          <a:prstGeom prst="rect">
            <a:avLst/>
          </a:prstGeom>
          <a:noFill/>
          <a:ln w="9525">
            <a:noFill/>
            <a:miter lim="800000"/>
            <a:headEnd/>
            <a:tailEnd/>
          </a:ln>
        </p:spPr>
        <p:txBody>
          <a:bodyPr>
            <a:spAutoFit/>
          </a:bodyPr>
          <a:lstStyle/>
          <a:p>
            <a:pPr>
              <a:defRPr/>
            </a:pPr>
            <a:r>
              <a:rPr lang="fr-FR" sz="2400" b="1" dirty="0">
                <a:latin typeface="Narkisim" pitchFamily="34" charset="-79"/>
                <a:cs typeface="Narkisim" pitchFamily="34" charset="-79"/>
              </a:rPr>
              <a:t>    </a:t>
            </a:r>
            <a:r>
              <a:rPr lang="fr-FR" sz="2400" b="1" dirty="0">
                <a:solidFill>
                  <a:srgbClr val="C00000"/>
                </a:solidFill>
                <a:effectLst>
                  <a:outerShdw blurRad="38100" dist="38100" dir="2700000" algn="tl">
                    <a:srgbClr val="000000">
                      <a:alpha val="43137"/>
                    </a:srgbClr>
                  </a:outerShdw>
                </a:effectLst>
                <a:latin typeface="Narkisim" pitchFamily="34" charset="-79"/>
                <a:cs typeface="Narkisim" pitchFamily="34" charset="-79"/>
              </a:rPr>
              <a:t>Continuité, égalité, </a:t>
            </a:r>
            <a:r>
              <a:rPr lang="fr-FR" sz="2400" b="1" dirty="0" smtClean="0">
                <a:solidFill>
                  <a:srgbClr val="C00000"/>
                </a:solidFill>
                <a:effectLst>
                  <a:outerShdw blurRad="38100" dist="38100" dir="2700000" algn="tl">
                    <a:srgbClr val="000000">
                      <a:alpha val="43137"/>
                    </a:srgbClr>
                  </a:outerShdw>
                </a:effectLst>
                <a:latin typeface="Narkisim" pitchFamily="34" charset="-79"/>
                <a:cs typeface="Narkisim" pitchFamily="34" charset="-79"/>
              </a:rPr>
              <a:t>adaptation </a:t>
            </a:r>
            <a:endParaRPr lang="fr-FR" sz="2400" dirty="0">
              <a:solidFill>
                <a:srgbClr val="C00000"/>
              </a:solidFill>
              <a:effectLst>
                <a:outerShdw blurRad="38100" dist="38100" dir="2700000" algn="tl">
                  <a:srgbClr val="000000">
                    <a:alpha val="43137"/>
                  </a:srgbClr>
                </a:outerShdw>
              </a:effectLst>
              <a:latin typeface="Narkisim" pitchFamily="34" charset="-79"/>
              <a:cs typeface="Narkisim" pitchFamily="34" charset="-79"/>
            </a:endParaRPr>
          </a:p>
          <a:p>
            <a:pPr>
              <a:defRPr/>
            </a:pPr>
            <a:r>
              <a:rPr lang="fr-FR" sz="2400" dirty="0">
                <a:latin typeface="Narkisim" pitchFamily="34" charset="-79"/>
                <a:cs typeface="Narkisim" pitchFamily="34" charset="-79"/>
              </a:rPr>
              <a:t> </a:t>
            </a:r>
          </a:p>
          <a:p>
            <a:pPr marL="273050" indent="-273050">
              <a:lnSpc>
                <a:spcPct val="90000"/>
              </a:lnSpc>
              <a:spcBef>
                <a:spcPts val="400"/>
              </a:spcBef>
              <a:spcAft>
                <a:spcPts val="0"/>
              </a:spcAft>
              <a:buClr>
                <a:schemeClr val="accent1"/>
              </a:buClr>
              <a:buSzPct val="68000"/>
              <a:buFont typeface="Wingdings 3"/>
              <a:buChar char=""/>
              <a:defRPr/>
            </a:pPr>
            <a:r>
              <a:rPr lang="fr-FR" sz="2400" dirty="0" smtClean="0">
                <a:latin typeface="Narkisim" pitchFamily="34" charset="-79"/>
                <a:cs typeface="Narkisim" pitchFamily="34" charset="-79"/>
              </a:rPr>
              <a:t> Dans </a:t>
            </a:r>
            <a:r>
              <a:rPr lang="fr-FR" sz="2400" dirty="0">
                <a:latin typeface="Narkisim" pitchFamily="34" charset="-79"/>
                <a:cs typeface="Narkisim" pitchFamily="34" charset="-79"/>
              </a:rPr>
              <a:t>les années 1930, </a:t>
            </a:r>
            <a:r>
              <a:rPr lang="fr-FR" sz="2400" dirty="0" smtClean="0">
                <a:latin typeface="Narkisim" pitchFamily="34" charset="-79"/>
                <a:cs typeface="Narkisim" pitchFamily="34" charset="-79"/>
              </a:rPr>
              <a:t>  systématisation d’un </a:t>
            </a:r>
            <a:r>
              <a:rPr lang="fr-FR" sz="2400" dirty="0">
                <a:latin typeface="Narkisim" pitchFamily="34" charset="-79"/>
                <a:cs typeface="Narkisim" pitchFamily="34" charset="-79"/>
              </a:rPr>
              <a:t>"noyau de principes qui s'imposent à tout service public",</a:t>
            </a:r>
          </a:p>
          <a:p>
            <a:pPr>
              <a:defRPr/>
            </a:pPr>
            <a:endParaRPr lang="fr-FR" sz="2400" dirty="0">
              <a:latin typeface="Narkisim" pitchFamily="34" charset="-79"/>
              <a:cs typeface="Narkisim" pitchFamily="34" charset="-79"/>
            </a:endParaRPr>
          </a:p>
          <a:p>
            <a:pPr marL="273050" indent="-273050">
              <a:lnSpc>
                <a:spcPct val="90000"/>
              </a:lnSpc>
              <a:spcBef>
                <a:spcPts val="400"/>
              </a:spcBef>
              <a:spcAft>
                <a:spcPts val="0"/>
              </a:spcAft>
              <a:buClr>
                <a:schemeClr val="accent1"/>
              </a:buClr>
              <a:buSzPct val="68000"/>
              <a:buFont typeface="Wingdings 3"/>
              <a:buChar char=""/>
              <a:defRPr/>
            </a:pPr>
            <a:r>
              <a:rPr lang="fr-FR" sz="2400" dirty="0">
                <a:latin typeface="Narkisim" pitchFamily="34" charset="-79"/>
                <a:cs typeface="Narkisim" pitchFamily="34" charset="-79"/>
              </a:rPr>
              <a:t> au nombre de trois qu’on appelle lois du service public : l'égalité, la continuité, la mutabilité ou l’adaptation </a:t>
            </a:r>
            <a:endParaRPr lang="fr-FR" sz="2400" dirty="0" smtClean="0">
              <a:latin typeface="Narkisim" pitchFamily="34" charset="-79"/>
              <a:cs typeface="Narkisim" pitchFamily="34" charset="-79"/>
            </a:endParaRPr>
          </a:p>
          <a:p>
            <a:pPr marL="273050" indent="-273050">
              <a:lnSpc>
                <a:spcPct val="90000"/>
              </a:lnSpc>
              <a:spcBef>
                <a:spcPts val="400"/>
              </a:spcBef>
              <a:spcAft>
                <a:spcPts val="0"/>
              </a:spcAft>
              <a:buClr>
                <a:schemeClr val="accent1"/>
              </a:buClr>
              <a:buSzPct val="68000"/>
              <a:buFont typeface="Wingdings 3"/>
              <a:buChar char=""/>
              <a:defRPr/>
            </a:pPr>
            <a:r>
              <a:rPr lang="fr-FR" sz="2400" dirty="0" smtClean="0">
                <a:latin typeface="Narkisim" pitchFamily="34" charset="-79"/>
                <a:cs typeface="Narkisim" pitchFamily="34" charset="-79"/>
              </a:rPr>
              <a:t>Plus récemment </a:t>
            </a:r>
          </a:p>
          <a:p>
            <a:pPr marL="1187450" lvl="2" indent="-273050">
              <a:lnSpc>
                <a:spcPct val="90000"/>
              </a:lnSpc>
              <a:spcBef>
                <a:spcPts val="400"/>
              </a:spcBef>
              <a:buClr>
                <a:schemeClr val="accent1"/>
              </a:buClr>
              <a:buSzPct val="68000"/>
              <a:buFont typeface="Wingdings 3"/>
              <a:buChar char=""/>
              <a:defRPr/>
            </a:pPr>
            <a:r>
              <a:rPr lang="fr-FR" sz="2400" dirty="0" smtClean="0">
                <a:latin typeface="Narkisim" pitchFamily="34" charset="-79"/>
                <a:cs typeface="Narkisim" pitchFamily="34" charset="-79"/>
              </a:rPr>
              <a:t>De nouveaux principes </a:t>
            </a:r>
            <a:endParaRPr lang="fr-FR" sz="2400" dirty="0">
              <a:latin typeface="Narkisim" pitchFamily="34" charset="-79"/>
              <a:cs typeface="Narkisim" pitchFamily="34" charset="-79"/>
            </a:endParaRPr>
          </a:p>
          <a:p>
            <a:pPr marL="273050" indent="-273050">
              <a:lnSpc>
                <a:spcPct val="90000"/>
              </a:lnSpc>
              <a:spcBef>
                <a:spcPts val="400"/>
              </a:spcBef>
              <a:spcAft>
                <a:spcPts val="0"/>
              </a:spcAft>
              <a:buClr>
                <a:schemeClr val="accent1"/>
              </a:buClr>
              <a:buSzPct val="68000"/>
              <a:defRPr/>
            </a:pPr>
            <a:endParaRPr lang="fr-FR" sz="2400" dirty="0">
              <a:latin typeface="Narkisim" pitchFamily="34" charset="-79"/>
              <a:cs typeface="Narkisim" pitchFamily="34" charset="-79"/>
            </a:endParaRPr>
          </a:p>
          <a:p>
            <a:pPr>
              <a:defRPr/>
            </a:pPr>
            <a:endParaRPr lang="fr-FR" sz="2400" dirty="0">
              <a:latin typeface="Narkisim" pitchFamily="34" charset="-79"/>
              <a:cs typeface="Narkisim" pitchFamily="34" charset="-79"/>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433EE40-9045-40CD-817B-245B77400782}" type="slidenum">
              <a:rPr lang="fr-FR" sz="1400">
                <a:solidFill>
                  <a:srgbClr val="FFFFFF"/>
                </a:solidFill>
                <a:latin typeface="+mj-lt"/>
                <a:ea typeface="+mj-ea"/>
                <a:cs typeface="+mj-cs"/>
              </a:rPr>
              <a:pPr algn="ctr" fontAlgn="auto">
                <a:spcBef>
                  <a:spcPts val="0"/>
                </a:spcBef>
                <a:spcAft>
                  <a:spcPts val="0"/>
                </a:spcAft>
                <a:defRPr/>
              </a:pPr>
              <a:t>82</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4276"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299DCEA9-147B-4025-B469-40C19D02DD58}" type="datetime1">
              <a:rPr lang="fr-FR" sz="1400" smtClean="0"/>
              <a:pPr>
                <a:defRPr/>
              </a:pPr>
              <a:t>19/11/2022</a:t>
            </a:fld>
            <a:endParaRPr lang="fr-FR" sz="1400" smtClean="0"/>
          </a:p>
        </p:txBody>
      </p:sp>
      <p:sp>
        <p:nvSpPr>
          <p:cNvPr id="54277"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6E8BFA7-ABD2-4A45-8186-BDC652D184D6}" type="slidenum">
              <a:rPr lang="fr-FR" sz="1400" smtClean="0"/>
              <a:pPr>
                <a:defRPr/>
              </a:pPr>
              <a:t>82</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7111" name="ZoneTexte 12"/>
          <p:cNvSpPr txBox="1">
            <a:spLocks noChangeArrowheads="1"/>
          </p:cNvSpPr>
          <p:nvPr/>
        </p:nvSpPr>
        <p:spPr bwMode="auto">
          <a:xfrm>
            <a:off x="539750" y="1412875"/>
            <a:ext cx="8064500" cy="3800015"/>
          </a:xfrm>
          <a:prstGeom prst="rect">
            <a:avLst/>
          </a:prstGeom>
          <a:noFill/>
          <a:ln w="9525">
            <a:noFill/>
            <a:miter lim="800000"/>
            <a:headEnd/>
            <a:tailEnd/>
          </a:ln>
        </p:spPr>
        <p:txBody>
          <a:bodyPr>
            <a:spAutoFit/>
          </a:bodyPr>
          <a:lstStyle/>
          <a:p>
            <a:pPr>
              <a:defRPr/>
            </a:pPr>
            <a:r>
              <a:rPr lang="fr-FR" sz="2400" b="1" dirty="0">
                <a:latin typeface="Narkisim" pitchFamily="34" charset="-79"/>
                <a:cs typeface="Narkisim" pitchFamily="34" charset="-79"/>
              </a:rPr>
              <a:t>    </a:t>
            </a:r>
            <a:r>
              <a:rPr lang="fr-FR" sz="2400" b="1" dirty="0">
                <a:solidFill>
                  <a:srgbClr val="C00000"/>
                </a:solidFill>
                <a:effectLst>
                  <a:outerShdw blurRad="38100" dist="38100" dir="2700000" algn="tl">
                    <a:srgbClr val="000000">
                      <a:alpha val="43137"/>
                    </a:srgbClr>
                  </a:outerShdw>
                </a:effectLst>
                <a:latin typeface="Narkisim" pitchFamily="34" charset="-79"/>
                <a:cs typeface="Narkisim" pitchFamily="34" charset="-79"/>
              </a:rPr>
              <a:t>Continuité, égalité, </a:t>
            </a:r>
            <a:r>
              <a:rPr lang="fr-FR" sz="2400" b="1" dirty="0" smtClean="0">
                <a:solidFill>
                  <a:srgbClr val="C00000"/>
                </a:solidFill>
                <a:effectLst>
                  <a:outerShdw blurRad="38100" dist="38100" dir="2700000" algn="tl">
                    <a:srgbClr val="000000">
                      <a:alpha val="43137"/>
                    </a:srgbClr>
                  </a:outerShdw>
                </a:effectLst>
                <a:latin typeface="Narkisim" pitchFamily="34" charset="-79"/>
                <a:cs typeface="Narkisim" pitchFamily="34" charset="-79"/>
              </a:rPr>
              <a:t>adaptation </a:t>
            </a:r>
            <a:endParaRPr lang="fr-FR" sz="2400" dirty="0">
              <a:solidFill>
                <a:srgbClr val="C00000"/>
              </a:solidFill>
              <a:effectLst>
                <a:outerShdw blurRad="38100" dist="38100" dir="2700000" algn="tl">
                  <a:srgbClr val="000000">
                    <a:alpha val="43137"/>
                  </a:srgbClr>
                </a:outerShdw>
              </a:effectLst>
              <a:latin typeface="Narkisim" pitchFamily="34" charset="-79"/>
              <a:cs typeface="Narkisim" pitchFamily="34" charset="-79"/>
            </a:endParaRPr>
          </a:p>
          <a:p>
            <a:pPr>
              <a:defRPr/>
            </a:pPr>
            <a:r>
              <a:rPr lang="fr-FR" sz="2400" dirty="0">
                <a:latin typeface="Narkisim" pitchFamily="34" charset="-79"/>
                <a:cs typeface="Narkisim" pitchFamily="34" charset="-79"/>
              </a:rPr>
              <a:t> </a:t>
            </a:r>
          </a:p>
          <a:p>
            <a:r>
              <a:rPr lang="fr-FR" sz="2400" dirty="0" smtClean="0">
                <a:latin typeface="Narkisim" pitchFamily="34" charset="-79"/>
                <a:cs typeface="Narkisim" pitchFamily="34" charset="-79"/>
              </a:rPr>
              <a:t> </a:t>
            </a:r>
            <a:r>
              <a:rPr lang="fr-FR" sz="2400" dirty="0"/>
              <a:t>L’Art. 27 de la constitution prévoit  «  Les services publics garantissent un égal accès et un traitement non discriminatoire à tout usager. Les services publics sont organisés sur la base du principe de continuité, d’adaptation constante et d’une couverture équitable du territoire national ou, le cas échéant, assurent un service minimum. »</a:t>
            </a:r>
          </a:p>
          <a:p>
            <a:pPr marL="273050" indent="-273050">
              <a:lnSpc>
                <a:spcPct val="90000"/>
              </a:lnSpc>
              <a:spcBef>
                <a:spcPts val="400"/>
              </a:spcBef>
              <a:spcAft>
                <a:spcPts val="0"/>
              </a:spcAft>
              <a:buClr>
                <a:schemeClr val="accent1"/>
              </a:buClr>
              <a:buSzPct val="68000"/>
              <a:defRPr/>
            </a:pPr>
            <a:endParaRPr lang="fr-FR" sz="2400" dirty="0">
              <a:latin typeface="Narkisim" pitchFamily="34" charset="-79"/>
              <a:cs typeface="Narkisim" pitchFamily="34" charset="-79"/>
            </a:endParaRPr>
          </a:p>
          <a:p>
            <a:pPr>
              <a:defRPr/>
            </a:pPr>
            <a:endParaRPr lang="fr-FR" sz="2400" dirty="0">
              <a:latin typeface="Narkisim" pitchFamily="34" charset="-79"/>
              <a:cs typeface="Narkisim" pitchFamily="34" charset="-79"/>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ED384F28-0A61-4BD1-8B04-092CA56ECC12}" type="slidenum">
              <a:rPr lang="fr-FR" sz="1400">
                <a:solidFill>
                  <a:srgbClr val="FFFFFF"/>
                </a:solidFill>
                <a:latin typeface="+mj-lt"/>
                <a:ea typeface="+mj-ea"/>
                <a:cs typeface="+mj-cs"/>
              </a:rPr>
              <a:pPr algn="ctr" fontAlgn="auto">
                <a:spcBef>
                  <a:spcPts val="0"/>
                </a:spcBef>
                <a:spcAft>
                  <a:spcPts val="0"/>
                </a:spcAft>
                <a:defRPr/>
              </a:pPr>
              <a:t>83</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5300"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067E00EF-F18B-44EF-955C-CCA0C450177E}" type="datetime1">
              <a:rPr lang="fr-FR" sz="1400" smtClean="0"/>
              <a:pPr>
                <a:defRPr/>
              </a:pPr>
              <a:t>18/11/2022</a:t>
            </a:fld>
            <a:endParaRPr lang="fr-FR" sz="1400" smtClean="0"/>
          </a:p>
        </p:txBody>
      </p:sp>
      <p:sp>
        <p:nvSpPr>
          <p:cNvPr id="55301"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320676D0-C32F-4275-80EA-9D13D40CBBE5}" type="slidenum">
              <a:rPr lang="fr-FR" sz="1400" smtClean="0"/>
              <a:pPr>
                <a:defRPr/>
              </a:pPr>
              <a:t>83</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8135" name="ZoneTexte 12"/>
          <p:cNvSpPr txBox="1">
            <a:spLocks noChangeArrowheads="1"/>
          </p:cNvSpPr>
          <p:nvPr/>
        </p:nvSpPr>
        <p:spPr bwMode="auto">
          <a:xfrm>
            <a:off x="539750" y="1412875"/>
            <a:ext cx="8064500" cy="4364038"/>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D’EGALITE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solidFill>
                  <a:srgbClr val="C00000"/>
                </a:solidFill>
                <a:effectLst>
                  <a:outerShdw blurRad="38100" dist="38100" dir="2700000" algn="tl">
                    <a:srgbClr val="000000">
                      <a:alpha val="43137"/>
                    </a:srgbClr>
                  </a:outerShdw>
                </a:effectLst>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Principe à valeur constitutionnelle qui s'impose donc au législateur lui-même. Il est la traduction et l'extension à ce domaine de l'égalité de tous devant la loi, posée par la constitution.</a:t>
            </a:r>
          </a:p>
          <a:p>
            <a:pPr marL="273050" indent="-273050">
              <a:lnSpc>
                <a:spcPct val="90000"/>
              </a:lnSpc>
              <a:spcBef>
                <a:spcPts val="400"/>
              </a:spcBef>
              <a:spcAft>
                <a:spcPts val="0"/>
              </a:spcAft>
              <a:buClr>
                <a:schemeClr val="accent1"/>
              </a:buClr>
              <a:buSzPct val="68000"/>
              <a:buFont typeface="Wingdings 3"/>
              <a:buChar char=""/>
              <a:defRPr/>
            </a:pPr>
            <a:r>
              <a:rPr lang="fr-FR" sz="2400" dirty="0">
                <a:latin typeface="Arial" charset="0"/>
                <a:cs typeface="+mn-cs"/>
              </a:rPr>
              <a:t> </a:t>
            </a:r>
            <a:r>
              <a:rPr lang="fr-FR" sz="2200" dirty="0">
                <a:latin typeface="+mn-lt"/>
                <a:cs typeface="+mn-cs"/>
              </a:rPr>
              <a:t>Il signifie, outre l'égale admissibilité aux emplois publics, que toute personne a un droit égal à l'accès au service, participe de manière égale aux charges financières résultant de ce service, et doit être traitée de la même façon que tout autre usager, c'est-à-dire ne subir aucune discrimination ni bénéficier d'aucun avantage.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942510E-5804-45C9-BA51-3F0A07C22AA3}" type="slidenum">
              <a:rPr lang="fr-FR" sz="1400">
                <a:solidFill>
                  <a:srgbClr val="FFFFFF"/>
                </a:solidFill>
                <a:latin typeface="+mj-lt"/>
                <a:ea typeface="+mj-ea"/>
                <a:cs typeface="+mj-cs"/>
              </a:rPr>
              <a:pPr algn="ctr" fontAlgn="auto">
                <a:spcBef>
                  <a:spcPts val="0"/>
                </a:spcBef>
                <a:spcAft>
                  <a:spcPts val="0"/>
                </a:spcAft>
                <a:defRPr/>
              </a:pPr>
              <a:t>84</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6324"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937C66B4-05A6-4993-ABDE-D881D5B7DC24}" type="datetime1">
              <a:rPr lang="fr-FR" sz="1400" smtClean="0"/>
              <a:pPr>
                <a:defRPr/>
              </a:pPr>
              <a:t>18/11/2022</a:t>
            </a:fld>
            <a:endParaRPr lang="fr-FR" sz="1400" smtClean="0"/>
          </a:p>
        </p:txBody>
      </p:sp>
      <p:sp>
        <p:nvSpPr>
          <p:cNvPr id="56325"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B17FECE-2D98-4BE0-B063-1542A4D7737E}" type="slidenum">
              <a:rPr lang="fr-FR" sz="1400" smtClean="0"/>
              <a:pPr>
                <a:defRPr/>
              </a:pPr>
              <a:t>84</a:t>
            </a:fld>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49159" name="ZoneTexte 12"/>
          <p:cNvSpPr txBox="1">
            <a:spLocks noChangeArrowheads="1"/>
          </p:cNvSpPr>
          <p:nvPr/>
        </p:nvSpPr>
        <p:spPr bwMode="auto">
          <a:xfrm>
            <a:off x="539750" y="1412875"/>
            <a:ext cx="8280400" cy="5140325"/>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D’EGALITE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Mais le service public agit aussi comme agent de redistribution sociale, avec pour optique de lutter contre les inégalités : sa fonction est de mettre un certain nombre de biens à la portée de tous et son action s'adresse ainsi de manière préférentielle aux plus démunis.</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Le principe d'égalité n'interdit d'ailleurs pas que diverses catégories d'usagers soient traitées différemment en raison de différences appréciables et objectives de situation.</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 Les discriminations tarifaires sont d'ailleurs légalement fondées lorsqu’elles sont  relatives aux luttes contre les exclusions.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FF3CF990-1700-4BED-B540-57CD704039F0}" type="slidenum">
              <a:rPr lang="fr-FR" sz="1400">
                <a:solidFill>
                  <a:srgbClr val="FFFFFF"/>
                </a:solidFill>
                <a:latin typeface="+mj-lt"/>
                <a:ea typeface="+mj-ea"/>
                <a:cs typeface="+mj-cs"/>
              </a:rPr>
              <a:pPr algn="ctr" fontAlgn="auto">
                <a:spcBef>
                  <a:spcPts val="0"/>
                </a:spcBef>
                <a:spcAft>
                  <a:spcPts val="0"/>
                </a:spcAft>
                <a:defRPr/>
              </a:pPr>
              <a:t>85</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7348"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54CB0C96-CF51-4A14-92BF-7B3655381636}" type="datetime1">
              <a:rPr lang="fr-FR" sz="1400" smtClean="0"/>
              <a:pPr>
                <a:defRPr/>
              </a:pPr>
              <a:t>18/11/2022</a:t>
            </a:fld>
            <a:endParaRPr lang="fr-FR" sz="1400" smtClean="0"/>
          </a:p>
        </p:txBody>
      </p:sp>
      <p:sp>
        <p:nvSpPr>
          <p:cNvPr id="57349"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0183" name="ZoneTexte 12"/>
          <p:cNvSpPr txBox="1">
            <a:spLocks noChangeArrowheads="1"/>
          </p:cNvSpPr>
          <p:nvPr/>
        </p:nvSpPr>
        <p:spPr bwMode="auto">
          <a:xfrm>
            <a:off x="539750" y="1412875"/>
            <a:ext cx="8280400" cy="3754438"/>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D’EGALITE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400" dirty="0">
                <a:latin typeface="Arial" charset="0"/>
                <a:cs typeface="+mn-cs"/>
              </a:rPr>
              <a:t> </a:t>
            </a:r>
            <a:r>
              <a:rPr lang="fr-FR" sz="2200" dirty="0">
                <a:latin typeface="+mn-lt"/>
                <a:cs typeface="+mn-cs"/>
              </a:rPr>
              <a:t>Le principe d’égalité implique qu’aucune distinction ne soit faite entre usagers quant à l’accès au service public comme au service rendu lui-même. </a:t>
            </a:r>
          </a:p>
          <a:p>
            <a:pPr marL="273050" indent="-273050">
              <a:lnSpc>
                <a:spcPct val="90000"/>
              </a:lnSpc>
              <a:spcBef>
                <a:spcPts val="400"/>
              </a:spcBef>
              <a:spcAft>
                <a:spcPts val="0"/>
              </a:spcAft>
              <a:buClr>
                <a:schemeClr val="accent1"/>
              </a:buClr>
              <a:buSzPct val="68000"/>
              <a:buFont typeface="Wingdings 3"/>
              <a:buChar char=""/>
              <a:defRPr/>
            </a:pPr>
            <a:endParaRPr lang="fr-FR" sz="2200" dirty="0">
              <a:latin typeface="+mn-lt"/>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Chacun doit être à même de bénéficier des prestations du service public sans se trouver en position d’infériorité en raison de sa condition sociale, de son handicap, de sa résidence, ou de tout autre motif tenant à sa situation personnelle ou à celle du groupe social dont il fait partie.</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EA81DC00-A075-4941-952D-2CCCA6D33360}" type="slidenum">
              <a:rPr lang="fr-FR" sz="1400">
                <a:solidFill>
                  <a:srgbClr val="FFFFFF"/>
                </a:solidFill>
                <a:latin typeface="+mj-lt"/>
                <a:ea typeface="+mj-ea"/>
                <a:cs typeface="+mj-cs"/>
              </a:rPr>
              <a:pPr algn="ctr" fontAlgn="auto">
                <a:spcBef>
                  <a:spcPts val="0"/>
                </a:spcBef>
                <a:spcAft>
                  <a:spcPts val="0"/>
                </a:spcAft>
                <a:defRPr/>
              </a:pPr>
              <a:t>86</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8372"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37EC384-A3AD-43AA-8EA3-6D9DD9C0856E}" type="datetime1">
              <a:rPr lang="fr-FR" sz="1400" smtClean="0"/>
              <a:pPr>
                <a:defRPr/>
              </a:pPr>
              <a:t>18/11/2022</a:t>
            </a:fld>
            <a:endParaRPr lang="fr-FR" sz="1400" smtClean="0"/>
          </a:p>
        </p:txBody>
      </p:sp>
      <p:sp>
        <p:nvSpPr>
          <p:cNvPr id="58373"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1207" name="ZoneTexte 12"/>
          <p:cNvSpPr txBox="1">
            <a:spLocks noChangeArrowheads="1"/>
          </p:cNvSpPr>
          <p:nvPr/>
        </p:nvSpPr>
        <p:spPr bwMode="auto">
          <a:xfrm>
            <a:off x="539750" y="1412875"/>
            <a:ext cx="8280400" cy="4641850"/>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D’EGALITE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solidFill>
                  <a:srgbClr val="C00000"/>
                </a:solidFill>
                <a:effectLst>
                  <a:outerShdw blurRad="38100" dist="38100" dir="2700000" algn="tl">
                    <a:srgbClr val="000000">
                      <a:alpha val="43137"/>
                    </a:srgbClr>
                  </a:outerShdw>
                </a:effectLst>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Des considérations plus récentes ont d'ailleurs fait évoluer le principe traditionnellement retenu :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l'égalité des droits tend à faire place à "l'équité", conception plus souple qui vise à établir plutôt une égalité des chances, au besoin par le recours à des stratégies de "discrimination positive".</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 Il existera toujours un certain nombre de contraintes à l'application du principe d'égalité :   (stades, bibliothèques, etc.) est certes un droit, mais des limites de capacité existent, qui justifient de réduire les accès, de mettre en place des files d'attente ou de refuser temporairement l'entrée, par exemple.</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37E2E1C-5431-403E-858F-BDD0C2B0AC2C}" type="slidenum">
              <a:rPr lang="fr-FR" sz="1400">
                <a:solidFill>
                  <a:srgbClr val="FFFFFF"/>
                </a:solidFill>
                <a:latin typeface="+mj-lt"/>
                <a:ea typeface="+mj-ea"/>
                <a:cs typeface="+mj-cs"/>
              </a:rPr>
              <a:pPr algn="ctr" fontAlgn="auto">
                <a:spcBef>
                  <a:spcPts val="0"/>
                </a:spcBef>
                <a:spcAft>
                  <a:spcPts val="0"/>
                </a:spcAft>
                <a:defRPr/>
              </a:pPr>
              <a:t>87</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9396"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E6BAC273-CCC2-4E9C-95A9-772780585931}" type="datetime1">
              <a:rPr lang="fr-FR" sz="1400" smtClean="0"/>
              <a:pPr>
                <a:defRPr/>
              </a:pPr>
              <a:t>18/11/2022</a:t>
            </a:fld>
            <a:endParaRPr lang="fr-FR" sz="1400" smtClean="0"/>
          </a:p>
        </p:txBody>
      </p:sp>
      <p:sp>
        <p:nvSpPr>
          <p:cNvPr id="59397"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2231" name="ZoneTexte 12"/>
          <p:cNvSpPr txBox="1">
            <a:spLocks noChangeArrowheads="1"/>
          </p:cNvSpPr>
          <p:nvPr/>
        </p:nvSpPr>
        <p:spPr bwMode="auto">
          <a:xfrm>
            <a:off x="539750" y="1412875"/>
            <a:ext cx="8280400" cy="2813050"/>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 continuité</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solidFill>
                  <a:srgbClr val="C00000"/>
                </a:solidFill>
                <a:effectLst>
                  <a:outerShdw blurRad="38100" dist="38100" dir="2700000" algn="tl">
                    <a:srgbClr val="000000">
                      <a:alpha val="43137"/>
                    </a:srgbClr>
                  </a:outerShdw>
                </a:effectLst>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constitue un des aspects de la continuité de l'État   .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repose sur la nécessité de répondre aux besoins d'intérêt général sans interruption,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 Le devoir des gouvernants est d'employer leur puissance à en assurer l'accomplissement d'une manière absolument continue».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56FF568-FDF5-44A9-8A96-AEF040628F8F}" type="slidenum">
              <a:rPr lang="fr-FR" sz="1400">
                <a:solidFill>
                  <a:srgbClr val="FFFFFF"/>
                </a:solidFill>
                <a:latin typeface="+mj-lt"/>
                <a:ea typeface="+mj-ea"/>
                <a:cs typeface="+mj-cs"/>
              </a:rPr>
              <a:pPr algn="ctr" fontAlgn="auto">
                <a:spcBef>
                  <a:spcPts val="0"/>
                </a:spcBef>
                <a:spcAft>
                  <a:spcPts val="0"/>
                </a:spcAft>
                <a:defRPr/>
              </a:pPr>
              <a:t>88</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0420"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6E3A7091-EDCE-4CBC-BC67-C150AB7F9BE8}" type="datetime1">
              <a:rPr lang="fr-FR" sz="1400" smtClean="0"/>
              <a:pPr>
                <a:defRPr/>
              </a:pPr>
              <a:t>18/11/2022</a:t>
            </a:fld>
            <a:endParaRPr lang="fr-FR" sz="1400" smtClean="0"/>
          </a:p>
        </p:txBody>
      </p:sp>
      <p:sp>
        <p:nvSpPr>
          <p:cNvPr id="60421"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3255" name="ZoneTexte 12"/>
          <p:cNvSpPr txBox="1">
            <a:spLocks noChangeArrowheads="1"/>
          </p:cNvSpPr>
          <p:nvPr/>
        </p:nvSpPr>
        <p:spPr bwMode="auto">
          <a:xfrm>
            <a:off x="539750" y="1412875"/>
            <a:ext cx="8280400" cy="5065713"/>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 continuité</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endParaRPr lang="fr-FR" sz="2400" dirty="0">
              <a:solidFill>
                <a:srgbClr val="C00000"/>
              </a:solidFill>
              <a:effectLst>
                <a:outerShdw blurRad="38100" dist="38100" dir="2700000" algn="tl">
                  <a:srgbClr val="000000">
                    <a:alpha val="43137"/>
                  </a:srgbClr>
                </a:outerShdw>
              </a:effectLst>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400" dirty="0">
                <a:latin typeface="Arial" charset="0"/>
                <a:cs typeface="+mn-cs"/>
              </a:rPr>
              <a:t> </a:t>
            </a:r>
            <a:r>
              <a:rPr lang="fr-FR" sz="2200" dirty="0">
                <a:latin typeface="+mn-lt"/>
                <a:cs typeface="+mn-cs"/>
              </a:rPr>
              <a:t>En cas de défaillance, la responsabilité des autorités administratives est engagée.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Elles doivent veiller à ce que les collectivités décentralisées appliquent ce principe, et le cas échéant, elles exercent leur pouvoir de substitution.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Le personnel et les cocontractants de l'administration sont soumis à des obligations pour la grève (obligation d'assurer un service minimal), à la jurisprudence  de l'imprévision et au pouvoir de sanction (même en cas de difficultés imprévues, un concessionnaire doit continuer l'exploitation du service).</a:t>
            </a:r>
            <a:r>
              <a:rPr lang="fr-FR" sz="2400" dirty="0">
                <a:latin typeface="Arial" charset="0"/>
                <a:cs typeface="+mn-cs"/>
              </a:rPr>
              <a:t/>
            </a:r>
            <a:br>
              <a:rPr lang="fr-FR" sz="2400" dirty="0">
                <a:latin typeface="Arial" charset="0"/>
                <a:cs typeface="+mn-cs"/>
              </a:rPr>
            </a:br>
            <a:endParaRPr lang="fr-FR" sz="2400" dirty="0">
              <a:latin typeface="Arial" charset="0"/>
              <a:cs typeface="+mn-cs"/>
            </a:endParaRPr>
          </a:p>
          <a:p>
            <a:pPr>
              <a:buFontTx/>
              <a:buBlip>
                <a:blip r:embed="rId2"/>
              </a:buBlip>
              <a:defRPr/>
            </a:pPr>
            <a:endParaRPr lang="fr-FR" sz="24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21A61044-1F43-44D7-8CE2-6AE209195C44}" type="slidenum">
              <a:rPr lang="fr-FR" sz="1400">
                <a:solidFill>
                  <a:srgbClr val="FFFFFF"/>
                </a:solidFill>
                <a:latin typeface="+mj-lt"/>
                <a:ea typeface="+mj-ea"/>
                <a:cs typeface="+mj-cs"/>
              </a:rPr>
              <a:pPr algn="ctr" fontAlgn="auto">
                <a:spcBef>
                  <a:spcPts val="0"/>
                </a:spcBef>
                <a:spcAft>
                  <a:spcPts val="0"/>
                </a:spcAft>
                <a:defRPr/>
              </a:pPr>
              <a:t>89</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1444"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7BA3B0B9-D2D3-4101-886D-8D55DC4B390D}" type="datetime1">
              <a:rPr lang="fr-FR" sz="1400" smtClean="0"/>
              <a:pPr>
                <a:defRPr/>
              </a:pPr>
              <a:t>18/11/2022</a:t>
            </a:fld>
            <a:endParaRPr lang="fr-FR" sz="1400" smtClean="0"/>
          </a:p>
        </p:txBody>
      </p:sp>
      <p:sp>
        <p:nvSpPr>
          <p:cNvPr id="61445"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4279" name="ZoneTexte 12"/>
          <p:cNvSpPr txBox="1">
            <a:spLocks noChangeArrowheads="1"/>
          </p:cNvSpPr>
          <p:nvPr/>
        </p:nvSpPr>
        <p:spPr bwMode="auto">
          <a:xfrm>
            <a:off x="539750" y="1412875"/>
            <a:ext cx="8280400" cy="5426075"/>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 continuité</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Cette notion n'a pas la même portée , selon la nature des services : on exige des permanences totales pour les urgences hospitalières, par exemple, mais seulement le respect des horaires et des jours ouvrables pour d'autres services, comme l'État civil, les services administratifs ou les musées.</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Toutefois, ce principe de continuité doit s'accommoder du droit de grève, dont la plupart des agents des services publics disposent.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 La grève est interdite à certaines catégories, comme les policiers ou les militaires, et limitée par un service minimum pour d'autres : navigation aérienne, télévision, radio </a:t>
            </a:r>
            <a:r>
              <a:rPr lang="fr-FR" sz="2200" dirty="0" err="1">
                <a:latin typeface="+mn-lt"/>
                <a:cs typeface="+mn-cs"/>
              </a:rPr>
              <a:t>ect</a:t>
            </a:r>
            <a:r>
              <a:rPr lang="fr-FR" sz="2200" dirty="0">
                <a:latin typeface="+mn-lt"/>
                <a:cs typeface="+mn-cs"/>
              </a:rPr>
              <a:t> ….. </a:t>
            </a:r>
          </a:p>
          <a:p>
            <a:pPr>
              <a:buFontTx/>
              <a:buBlip>
                <a:blip r:embed="rId2"/>
              </a:buBlip>
              <a:defRPr/>
            </a:pPr>
            <a:endParaRPr lang="fr-FR" sz="24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a date 5"/>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983E8E22-6AE7-493D-964A-1144B0E15014}" type="datetime1">
              <a:rPr lang="fr-FR" sz="1400" smtClean="0"/>
              <a:pPr>
                <a:defRPr/>
              </a:pPr>
              <a:t>18/11/2022</a:t>
            </a:fld>
            <a:endParaRPr lang="fr-FR" sz="1400" smtClean="0"/>
          </a:p>
        </p:txBody>
      </p:sp>
      <p:sp>
        <p:nvSpPr>
          <p:cNvPr id="23555" name="Espace réservé du numéro de diapositive 6"/>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C1B057AF-2D01-4BFE-8DC8-81164E2B0937}" type="slidenum">
              <a:rPr lang="fr-FR" sz="1400" smtClean="0"/>
              <a:pPr>
                <a:defRPr/>
              </a:pPr>
              <a:t>9</a:t>
            </a:fld>
            <a:endParaRPr lang="fr-FR" sz="1400" smtClean="0"/>
          </a:p>
        </p:txBody>
      </p:sp>
      <p:sp>
        <p:nvSpPr>
          <p:cNvPr id="15362" name="Rectangle 2"/>
          <p:cNvSpPr>
            <a:spLocks noGrp="1"/>
          </p:cNvSpPr>
          <p:nvPr>
            <p:ph type="body" idx="4294967295"/>
          </p:nvPr>
        </p:nvSpPr>
        <p:spPr>
          <a:xfrm>
            <a:off x="539750" y="981075"/>
            <a:ext cx="8353425" cy="5543550"/>
          </a:xfrm>
        </p:spPr>
        <p:txBody>
          <a:bodyPr>
            <a:normAutofit/>
          </a:bodyPr>
          <a:lstStyle/>
          <a:p>
            <a:pPr marL="273050" indent="-273050" algn="justLow" eaLnBrk="1" fontAlgn="auto" hangingPunct="1">
              <a:spcAft>
                <a:spcPts val="0"/>
              </a:spcAft>
              <a:buFont typeface="Wingdings 3"/>
              <a:buChar char=""/>
              <a:defRPr/>
            </a:pPr>
            <a:r>
              <a:rPr lang="fr-FR" sz="2400" dirty="0">
                <a:latin typeface="Narkisim" pitchFamily="34" charset="-79"/>
                <a:cs typeface="Narkisim" pitchFamily="34" charset="-79"/>
              </a:rPr>
              <a:t>Certaines de ces activités sont liées à la </a:t>
            </a:r>
            <a:r>
              <a:rPr lang="fr-FR" sz="2400" b="1" dirty="0">
                <a:latin typeface="Narkisim" pitchFamily="34" charset="-79"/>
                <a:cs typeface="Narkisim" pitchFamily="34" charset="-79"/>
              </a:rPr>
              <a:t>souveraineté</a:t>
            </a:r>
            <a:r>
              <a:rPr lang="fr-FR" sz="2400" dirty="0">
                <a:latin typeface="Narkisim" pitchFamily="34" charset="-79"/>
                <a:cs typeface="Narkisim" pitchFamily="34" charset="-79"/>
              </a:rPr>
              <a:t> de</a:t>
            </a:r>
            <a:r>
              <a:rPr lang="fr-FR" sz="2400" b="1" dirty="0">
                <a:latin typeface="Narkisim" pitchFamily="34" charset="-79"/>
                <a:cs typeface="Narkisim" pitchFamily="34" charset="-79"/>
              </a:rPr>
              <a:t> l'Etat</a:t>
            </a:r>
            <a:r>
              <a:rPr lang="fr-FR" sz="2400" dirty="0">
                <a:latin typeface="Narkisim" pitchFamily="34" charset="-79"/>
                <a:cs typeface="Narkisim" pitchFamily="34" charset="-79"/>
              </a:rPr>
              <a:t> (activités dites </a:t>
            </a:r>
            <a:r>
              <a:rPr lang="fr-FR" sz="2400" b="1" u="sng" dirty="0">
                <a:latin typeface="Narkisim" pitchFamily="34" charset="-79"/>
                <a:cs typeface="Narkisim" pitchFamily="34" charset="-79"/>
              </a:rPr>
              <a:t>régaliennes</a:t>
            </a:r>
            <a:r>
              <a:rPr lang="fr-FR" sz="2400" dirty="0">
                <a:latin typeface="Narkisim" pitchFamily="34" charset="-79"/>
                <a:cs typeface="Narkisim" pitchFamily="34" charset="-79"/>
              </a:rPr>
              <a:t>   comme la </a:t>
            </a:r>
            <a:r>
              <a:rPr lang="fr-FR" sz="2400" u="sng" dirty="0">
                <a:latin typeface="Narkisim" pitchFamily="34" charset="-79"/>
                <a:cs typeface="Narkisim" pitchFamily="34" charset="-79"/>
              </a:rPr>
              <a:t> justice </a:t>
            </a:r>
            <a:r>
              <a:rPr lang="fr-FR" sz="2400" dirty="0">
                <a:latin typeface="Narkisim" pitchFamily="34" charset="-79"/>
                <a:cs typeface="Narkisim" pitchFamily="34" charset="-79"/>
              </a:rPr>
              <a:t>, </a:t>
            </a:r>
            <a:r>
              <a:rPr lang="fr-FR" sz="2400" u="sng" dirty="0">
                <a:latin typeface="Narkisim" pitchFamily="34" charset="-79"/>
                <a:cs typeface="Narkisim" pitchFamily="34" charset="-79"/>
              </a:rPr>
              <a:t>la police</a:t>
            </a:r>
            <a:r>
              <a:rPr lang="fr-FR" sz="2400" dirty="0">
                <a:latin typeface="Narkisim" pitchFamily="34" charset="-79"/>
                <a:cs typeface="Narkisim" pitchFamily="34" charset="-79"/>
              </a:rPr>
              <a:t>, </a:t>
            </a:r>
            <a:r>
              <a:rPr lang="fr-FR" sz="2400" b="1" dirty="0">
                <a:latin typeface="Narkisim" pitchFamily="34" charset="-79"/>
                <a:cs typeface="Narkisim" pitchFamily="34" charset="-79"/>
              </a:rPr>
              <a:t>la défense nationale</a:t>
            </a:r>
            <a:r>
              <a:rPr lang="fr-FR" sz="2400" dirty="0">
                <a:latin typeface="Narkisim" pitchFamily="34" charset="-79"/>
                <a:cs typeface="Narkisim" pitchFamily="34" charset="-79"/>
              </a:rPr>
              <a:t>, </a:t>
            </a:r>
            <a:r>
              <a:rPr lang="fr-FR" sz="2400" b="1" dirty="0">
                <a:latin typeface="Narkisim" pitchFamily="34" charset="-79"/>
                <a:cs typeface="Narkisim" pitchFamily="34" charset="-79"/>
              </a:rPr>
              <a:t>les impôts, les douanes</a:t>
            </a:r>
            <a:r>
              <a:rPr lang="fr-FR" sz="2400" dirty="0">
                <a:latin typeface="Narkisim" pitchFamily="34" charset="-79"/>
                <a:cs typeface="Narkisim" pitchFamily="34" charset="-79"/>
              </a:rPr>
              <a:t>...), </a:t>
            </a:r>
          </a:p>
          <a:p>
            <a:pPr marL="273050" indent="-273050" algn="justLow" eaLnBrk="1" fontAlgn="auto" hangingPunct="1">
              <a:spcAft>
                <a:spcPts val="0"/>
              </a:spcAft>
              <a:buFont typeface="Wingdings 3"/>
              <a:buChar char=""/>
              <a:defRPr/>
            </a:pPr>
            <a:r>
              <a:rPr lang="fr-FR" sz="2400" dirty="0">
                <a:latin typeface="Narkisim" pitchFamily="34" charset="-79"/>
                <a:cs typeface="Narkisim" pitchFamily="34" charset="-79"/>
              </a:rPr>
              <a:t>d'autres relèvent du </a:t>
            </a:r>
            <a:r>
              <a:rPr lang="fr-FR" sz="2400" b="1" dirty="0">
                <a:latin typeface="Narkisim" pitchFamily="34" charset="-79"/>
                <a:cs typeface="Narkisim" pitchFamily="34" charset="-79"/>
              </a:rPr>
              <a:t>secteur marchand</a:t>
            </a:r>
            <a:r>
              <a:rPr lang="fr-FR" sz="2400" dirty="0">
                <a:latin typeface="Narkisim" pitchFamily="34" charset="-79"/>
                <a:cs typeface="Narkisim" pitchFamily="34" charset="-79"/>
              </a:rPr>
              <a:t>, notamment lorsque les prix et le niveau de qualité des prestations ne seraient pas ceux attendus par le pouvoir politique si elles étaient confiées au secteur privé.  …..</a:t>
            </a:r>
          </a:p>
          <a:p>
            <a:pPr marL="273050" indent="-273050" algn="justLow" eaLnBrk="1" fontAlgn="auto" hangingPunct="1">
              <a:spcAft>
                <a:spcPts val="0"/>
              </a:spcAft>
              <a:buFont typeface="Wingdings 3"/>
              <a:buChar char=""/>
              <a:defRPr/>
            </a:pPr>
            <a:r>
              <a:rPr lang="fr-FR" sz="2400" dirty="0">
                <a:latin typeface="Narkisim" pitchFamily="34" charset="-79"/>
                <a:cs typeface="Narkisim" pitchFamily="34" charset="-79"/>
              </a:rPr>
              <a:t>Le fondement du service public est que certaines activités sociales considérées comme </a:t>
            </a:r>
            <a:r>
              <a:rPr lang="fr-FR" sz="2400" b="1" dirty="0">
                <a:latin typeface="Narkisim" pitchFamily="34" charset="-79"/>
                <a:cs typeface="Narkisim" pitchFamily="34" charset="-79"/>
              </a:rPr>
              <a:t>essentielles et stratégiques</a:t>
            </a:r>
            <a:r>
              <a:rPr lang="fr-FR" sz="2400" dirty="0">
                <a:latin typeface="Narkisim" pitchFamily="34" charset="-79"/>
                <a:cs typeface="Narkisim" pitchFamily="34" charset="-79"/>
              </a:rPr>
              <a:t> doivent être gérées selon des </a:t>
            </a:r>
            <a:r>
              <a:rPr lang="fr-FR" sz="2400" b="1" dirty="0">
                <a:latin typeface="Narkisim" pitchFamily="34" charset="-79"/>
                <a:cs typeface="Narkisim" pitchFamily="34" charset="-79"/>
              </a:rPr>
              <a:t>critères spécifiques</a:t>
            </a:r>
            <a:r>
              <a:rPr lang="fr-FR" sz="2400" dirty="0">
                <a:latin typeface="Narkisim" pitchFamily="34" charset="-79"/>
                <a:cs typeface="Narkisim" pitchFamily="34" charset="-79"/>
              </a:rPr>
              <a:t> pour permettre un </a:t>
            </a:r>
            <a:r>
              <a:rPr lang="fr-FR" sz="2400" b="1" dirty="0">
                <a:latin typeface="Narkisim" pitchFamily="34" charset="-79"/>
                <a:cs typeface="Narkisim" pitchFamily="34" charset="-79"/>
              </a:rPr>
              <a:t>accès à tous</a:t>
            </a:r>
            <a:r>
              <a:rPr lang="fr-FR" sz="2400" dirty="0">
                <a:latin typeface="Narkisim" pitchFamily="34" charset="-79"/>
                <a:cs typeface="Narkisim" pitchFamily="34" charset="-79"/>
              </a:rPr>
              <a:t> et contribuer à la </a:t>
            </a:r>
            <a:r>
              <a:rPr lang="fr-FR" sz="2400" b="1" dirty="0">
                <a:latin typeface="Narkisim" pitchFamily="34" charset="-79"/>
                <a:cs typeface="Narkisim" pitchFamily="34" charset="-79"/>
              </a:rPr>
              <a:t>solidarité</a:t>
            </a:r>
            <a:r>
              <a:rPr lang="fr-FR" sz="2400" dirty="0">
                <a:latin typeface="Narkisim" pitchFamily="34" charset="-79"/>
                <a:cs typeface="Narkisim" pitchFamily="34" charset="-79"/>
              </a:rPr>
              <a:t> et à la </a:t>
            </a:r>
            <a:r>
              <a:rPr lang="fr-FR" sz="2400" b="1" dirty="0">
                <a:latin typeface="Narkisim" pitchFamily="34" charset="-79"/>
                <a:cs typeface="Narkisim" pitchFamily="34" charset="-79"/>
              </a:rPr>
              <a:t>cohésion sociale, culturelle et économique de la société</a:t>
            </a:r>
            <a:r>
              <a:rPr lang="fr-FR" sz="2400" dirty="0">
                <a:latin typeface="Narkisim" pitchFamily="34" charset="-79"/>
                <a:cs typeface="Narkisim" pitchFamily="34" charset="-79"/>
              </a:rPr>
              <a:t>. </a:t>
            </a:r>
          </a:p>
        </p:txBody>
      </p:sp>
      <p:sp>
        <p:nvSpPr>
          <p:cNvPr id="15363" name="ZoneTexte 1"/>
          <p:cNvSpPr>
            <a:spLocks noGrp="1" noChangeArrowheads="1"/>
          </p:cNvSpPr>
          <p:nvPr>
            <p:ph type="title" idx="4294967295"/>
          </p:nvPr>
        </p:nvSpPr>
        <p:spPr>
          <a:xfrm>
            <a:off x="0" y="227013"/>
            <a:ext cx="7477125" cy="490537"/>
          </a:xfrm>
          <a:solidFill>
            <a:schemeClr val="accent1"/>
          </a:solidFill>
          <a:ln>
            <a:solidFill>
              <a:srgbClr val="FFFF00"/>
            </a:solidFill>
          </a:ln>
        </p:spPr>
        <p:txBody>
          <a:bodyPr bIns="91440" anchor="b">
            <a:normAutofit fontScale="90000"/>
          </a:bodyPr>
          <a:lstStyle/>
          <a:p>
            <a:pPr eaLnBrk="1" fontAlgn="auto" hangingPunct="1">
              <a:spcAft>
                <a:spcPts val="0"/>
              </a:spcAft>
              <a:defRPr/>
            </a:pPr>
            <a:r>
              <a:rPr lang="fr-FR" sz="2800">
                <a:solidFill>
                  <a:srgbClr val="CC3300"/>
                </a:solidFill>
              </a:rPr>
              <a:t> La notion de service public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2D52AC9-DE41-45EE-ADA3-4B745282F233}" type="slidenum">
              <a:rPr lang="fr-FR" sz="1400">
                <a:solidFill>
                  <a:srgbClr val="FFFFFF"/>
                </a:solidFill>
                <a:latin typeface="+mj-lt"/>
                <a:ea typeface="+mj-ea"/>
                <a:cs typeface="+mj-cs"/>
              </a:rPr>
              <a:pPr algn="ctr" fontAlgn="auto">
                <a:spcBef>
                  <a:spcPts val="0"/>
                </a:spcBef>
                <a:spcAft>
                  <a:spcPts val="0"/>
                </a:spcAft>
                <a:defRPr/>
              </a:pPr>
              <a:t>90</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2468"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796CAEB-226A-4250-911A-4D7D2C50C22E}" type="datetime1">
              <a:rPr lang="fr-FR" sz="1400" smtClean="0"/>
              <a:pPr>
                <a:defRPr/>
              </a:pPr>
              <a:t>18/11/2022</a:t>
            </a:fld>
            <a:endParaRPr lang="fr-FR" sz="1400" smtClean="0"/>
          </a:p>
        </p:txBody>
      </p:sp>
      <p:sp>
        <p:nvSpPr>
          <p:cNvPr id="62469"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5303" name="ZoneTexte 12"/>
          <p:cNvSpPr txBox="1">
            <a:spLocks noChangeArrowheads="1"/>
          </p:cNvSpPr>
          <p:nvPr/>
        </p:nvSpPr>
        <p:spPr bwMode="auto">
          <a:xfrm>
            <a:off x="539750" y="1412875"/>
            <a:ext cx="8280400" cy="4400550"/>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Le principe de continuité</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un service pourra ainsi être condamné pour ne pas avoir respecté ses horaires d'ouverture ou qui aura mal fonctionné Exemple : jeu de pétard  ( commune responsable parce qu’elle n’a pas de service pour éteindre l’incendie , mais l’Etat aussi pour manque de </a:t>
            </a:r>
            <a:r>
              <a:rPr lang="fr-FR" sz="2200" dirty="0" err="1">
                <a:latin typeface="+mn-lt"/>
                <a:cs typeface="+mn-cs"/>
              </a:rPr>
              <a:t>règlementation</a:t>
            </a:r>
            <a:r>
              <a:rPr lang="fr-FR" sz="2200" dirty="0">
                <a:latin typeface="+mn-lt"/>
                <a:cs typeface="+mn-cs"/>
              </a:rPr>
              <a:t>)</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 un service qui fonctionne mal du fait des retards engage la responsabilité des services publics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Un SP qui ne fonctionne pas engage la responsabilité institutionnelle ex: service des urgences </a:t>
            </a:r>
          </a:p>
          <a:p>
            <a:pPr>
              <a:buFontTx/>
              <a:buBlip>
                <a:blip r:embed="rId2"/>
              </a:buBlip>
              <a:defRPr/>
            </a:pPr>
            <a:endParaRPr lang="fr-FR" sz="24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72D67EC8-612D-4558-BAD6-D114F1D0F8A3}" type="slidenum">
              <a:rPr lang="fr-FR" sz="1400">
                <a:solidFill>
                  <a:srgbClr val="FFFFFF"/>
                </a:solidFill>
                <a:latin typeface="+mj-lt"/>
                <a:ea typeface="+mj-ea"/>
                <a:cs typeface="+mj-cs"/>
              </a:rPr>
              <a:pPr algn="ctr" fontAlgn="auto">
                <a:spcBef>
                  <a:spcPts val="0"/>
                </a:spcBef>
                <a:spcAft>
                  <a:spcPts val="0"/>
                </a:spcAft>
                <a:defRPr/>
              </a:pPr>
              <a:t>91</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4516"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C403780D-6D93-41BD-9989-E273F1D29C39}" type="datetime1">
              <a:rPr lang="fr-FR" sz="1400" smtClean="0"/>
              <a:pPr>
                <a:defRPr/>
              </a:pPr>
              <a:t>18/11/2022</a:t>
            </a:fld>
            <a:endParaRPr lang="fr-FR" sz="1400" smtClean="0"/>
          </a:p>
        </p:txBody>
      </p:sp>
      <p:sp>
        <p:nvSpPr>
          <p:cNvPr id="64517"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7351" name="ZoneTexte 12"/>
          <p:cNvSpPr txBox="1">
            <a:spLocks noChangeArrowheads="1"/>
          </p:cNvSpPr>
          <p:nvPr/>
        </p:nvSpPr>
        <p:spPr bwMode="auto">
          <a:xfrm>
            <a:off x="539750" y="1412875"/>
            <a:ext cx="8424863" cy="4452938"/>
          </a:xfrm>
          <a:prstGeom prst="rect">
            <a:avLst/>
          </a:prstGeom>
          <a:noFill/>
          <a:ln w="9525">
            <a:noFill/>
            <a:miter lim="800000"/>
            <a:headEnd/>
            <a:tailEnd/>
          </a:ln>
        </p:spPr>
        <p:txBody>
          <a:bodyPr>
            <a:spAutoFit/>
          </a:bodyPr>
          <a:lstStyle/>
          <a:p>
            <a:pPr>
              <a:defRPr/>
            </a:pPr>
            <a:r>
              <a:rPr lang="fr-FR" sz="2400" i="1" u="sng" dirty="0">
                <a:latin typeface="Arial" charset="0"/>
                <a:cs typeface="+mn-cs"/>
              </a:rPr>
              <a:t> </a:t>
            </a:r>
            <a:r>
              <a:rPr lang="fr-FR" sz="2400" i="1" u="sng" dirty="0">
                <a:solidFill>
                  <a:srgbClr val="C00000"/>
                </a:solidFill>
                <a:effectLst>
                  <a:outerShdw blurRad="38100" dist="38100" dir="2700000" algn="tl">
                    <a:srgbClr val="000000">
                      <a:alpha val="43137"/>
                    </a:srgbClr>
                  </a:outerShdw>
                </a:effectLst>
                <a:latin typeface="Arial" charset="0"/>
                <a:cs typeface="+mn-cs"/>
              </a:rPr>
              <a:t>LE PRINCIPE DE MUTABILITE OU D’ADAPTABILITE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Le dernier principe de fonctionnement du service public est celui de l'adaptabilité ou mutabilité.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Présenté comme un corollaire du principe de continuité, il est fondé sur l'idée que la qualité du service doit être assurée dans le temps et que les prestations fournies au public doivent toujours être adaptées à ses besoins. </a:t>
            </a:r>
          </a:p>
          <a:p>
            <a:pPr marL="273050" indent="-273050">
              <a:lnSpc>
                <a:spcPct val="90000"/>
              </a:lnSpc>
              <a:spcBef>
                <a:spcPts val="400"/>
              </a:spcBef>
              <a:spcAft>
                <a:spcPts val="0"/>
              </a:spcAft>
              <a:buClr>
                <a:schemeClr val="accent1"/>
              </a:buClr>
              <a:buSzPct val="68000"/>
              <a:buFont typeface="Wingdings 3"/>
              <a:buChar char=""/>
              <a:defRPr/>
            </a:pPr>
            <a:endParaRPr lang="fr-FR" sz="2200" dirty="0">
              <a:latin typeface="+mn-lt"/>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Cela signifie que les services publics sont soumis à la "loi du progrès", pour l'amélioration constante de leurs prestations.</a:t>
            </a:r>
          </a:p>
          <a:p>
            <a:pPr>
              <a:buFontTx/>
              <a:buBlip>
                <a:blip r:embed="rId2"/>
              </a:buBlip>
              <a:defRPr/>
            </a:pPr>
            <a:endParaRPr lang="fr-FR" sz="24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DFE69B71-5209-4CFA-9EE0-3117431C1D26}" type="slidenum">
              <a:rPr lang="fr-FR" sz="1400">
                <a:solidFill>
                  <a:srgbClr val="FFFFFF"/>
                </a:solidFill>
                <a:latin typeface="+mj-lt"/>
                <a:ea typeface="+mj-ea"/>
                <a:cs typeface="+mj-cs"/>
              </a:rPr>
              <a:pPr algn="ctr" fontAlgn="auto">
                <a:spcBef>
                  <a:spcPts val="0"/>
                </a:spcBef>
                <a:spcAft>
                  <a:spcPts val="0"/>
                </a:spcAft>
                <a:defRPr/>
              </a:pPr>
              <a:t>92</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5540"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24F8890-B8C9-4E67-912A-AB05C89760A5}" type="datetime1">
              <a:rPr lang="fr-FR" sz="1400" smtClean="0"/>
              <a:pPr>
                <a:defRPr/>
              </a:pPr>
              <a:t>18/11/2022</a:t>
            </a:fld>
            <a:endParaRPr lang="fr-FR" sz="1400" smtClean="0"/>
          </a:p>
        </p:txBody>
      </p:sp>
      <p:sp>
        <p:nvSpPr>
          <p:cNvPr id="65541"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8375" name="ZoneTexte 12"/>
          <p:cNvSpPr txBox="1">
            <a:spLocks noChangeArrowheads="1"/>
          </p:cNvSpPr>
          <p:nvPr/>
        </p:nvSpPr>
        <p:spPr bwMode="auto">
          <a:xfrm>
            <a:off x="539750" y="1412875"/>
            <a:ext cx="8424863" cy="4337050"/>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 LE PRINCIPE DE MUTABILITE OU D’ADAPTABILITE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Par exemple, à l’ère du tout numérique, on ne peut concevoir qu’Algérie télécom et, à travers cette entreprise, l’Etat, se limite à fournir un téléphone analogique.</a:t>
            </a:r>
          </a:p>
          <a:p>
            <a:pPr marL="273050" indent="-273050">
              <a:lnSpc>
                <a:spcPct val="90000"/>
              </a:lnSpc>
              <a:spcBef>
                <a:spcPts val="400"/>
              </a:spcBef>
              <a:spcAft>
                <a:spcPts val="0"/>
              </a:spcAft>
              <a:buClr>
                <a:schemeClr val="accent1"/>
              </a:buClr>
              <a:buSzPct val="68000"/>
              <a:buFont typeface="Wingdings 3"/>
              <a:buChar char=""/>
              <a:defRPr/>
            </a:pPr>
            <a:endParaRPr lang="fr-FR" sz="2200" dirty="0">
              <a:latin typeface="+mn-lt"/>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L’adaptation est nécessaire pour ajuster les technologies aux besoins, tous deux en évolution rapide ;</a:t>
            </a:r>
          </a:p>
          <a:p>
            <a:pPr marL="273050" indent="-273050">
              <a:lnSpc>
                <a:spcPct val="90000"/>
              </a:lnSpc>
              <a:spcBef>
                <a:spcPts val="400"/>
              </a:spcBef>
              <a:spcAft>
                <a:spcPts val="0"/>
              </a:spcAft>
              <a:buClr>
                <a:schemeClr val="accent1"/>
              </a:buClr>
              <a:buSzPct val="68000"/>
              <a:buFont typeface="Wingdings 3"/>
              <a:buChar char=""/>
              <a:defRPr/>
            </a:pPr>
            <a:endParaRPr lang="fr-FR" sz="2200" dirty="0">
              <a:latin typeface="+mn-lt"/>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 lorsque les exigences de l’intérêt général évoluent, le service doit s’adapter à ces évolutions.</a:t>
            </a:r>
          </a:p>
          <a:p>
            <a:pPr>
              <a:defRPr/>
            </a:pPr>
            <a:endParaRPr lang="fr-FR" sz="24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19C94AE-A22A-45C9-A347-7F3F10B2ABA2}" type="slidenum">
              <a:rPr lang="fr-FR" sz="1400">
                <a:solidFill>
                  <a:srgbClr val="FFFFFF"/>
                </a:solidFill>
                <a:latin typeface="+mj-lt"/>
                <a:ea typeface="+mj-ea"/>
                <a:cs typeface="+mj-cs"/>
              </a:rPr>
              <a:pPr algn="ctr" fontAlgn="auto">
                <a:spcBef>
                  <a:spcPts val="0"/>
                </a:spcBef>
                <a:spcAft>
                  <a:spcPts val="0"/>
                </a:spcAft>
                <a:defRPr/>
              </a:pPr>
              <a:t>93</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6564"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1FFD24D9-2550-4F97-8380-241BD32148C2}" type="datetime1">
              <a:rPr lang="fr-FR" sz="1400" smtClean="0"/>
              <a:pPr>
                <a:defRPr/>
              </a:pPr>
              <a:t>18/11/2022</a:t>
            </a:fld>
            <a:endParaRPr lang="fr-FR" sz="1400" smtClean="0"/>
          </a:p>
        </p:txBody>
      </p:sp>
      <p:sp>
        <p:nvSpPr>
          <p:cNvPr id="66565"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59399" name="ZoneTexte 12"/>
          <p:cNvSpPr txBox="1">
            <a:spLocks noChangeArrowheads="1"/>
          </p:cNvSpPr>
          <p:nvPr/>
        </p:nvSpPr>
        <p:spPr bwMode="auto">
          <a:xfrm>
            <a:off x="539750" y="1412875"/>
            <a:ext cx="8424863" cy="4757738"/>
          </a:xfrm>
          <a:prstGeom prst="rect">
            <a:avLst/>
          </a:prstGeom>
          <a:noFill/>
          <a:ln w="9525">
            <a:noFill/>
            <a:miter lim="800000"/>
            <a:headEnd/>
            <a:tailEnd/>
          </a:ln>
        </p:spPr>
        <p:txBody>
          <a:bodyPr>
            <a:spAutoFit/>
          </a:bodyPr>
          <a:lstStyle/>
          <a:p>
            <a:pPr>
              <a:defRPr/>
            </a:pPr>
            <a:r>
              <a:rPr lang="fr-FR" sz="2400" i="1" u="sng" dirty="0">
                <a:latin typeface="Arial" charset="0"/>
                <a:cs typeface="+mn-cs"/>
              </a:rPr>
              <a:t> </a:t>
            </a:r>
            <a:r>
              <a:rPr lang="fr-FR" sz="2400" i="1" u="sng" dirty="0">
                <a:solidFill>
                  <a:srgbClr val="C00000"/>
                </a:solidFill>
                <a:effectLst>
                  <a:outerShdw blurRad="38100" dist="38100" dir="2700000" algn="tl">
                    <a:srgbClr val="000000">
                      <a:alpha val="43137"/>
                    </a:srgbClr>
                  </a:outerShdw>
                </a:effectLst>
                <a:latin typeface="Arial" charset="0"/>
                <a:cs typeface="+mn-cs"/>
              </a:rPr>
              <a:t>LE PRINCIPE DE MUTABILITE OU D’ADAPTABILITE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Le principe de mutabilité (ou d'adaptation) concerne l'assurance de la qualité du service. </a:t>
            </a: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L'abstention de l'Administration peut être sanctionnée par le juge (refus de mettre en application de nouveaux textes ou de prise en considération  de bouleversements de conditions de fait). </a:t>
            </a:r>
          </a:p>
          <a:p>
            <a:pPr marL="273050" indent="-273050">
              <a:lnSpc>
                <a:spcPct val="90000"/>
              </a:lnSpc>
              <a:spcBef>
                <a:spcPts val="400"/>
              </a:spcBef>
              <a:spcAft>
                <a:spcPts val="0"/>
              </a:spcAft>
              <a:buClr>
                <a:schemeClr val="accent1"/>
              </a:buClr>
              <a:buSzPct val="68000"/>
              <a:buFont typeface="Wingdings 3"/>
              <a:buChar char=""/>
              <a:defRPr/>
            </a:pPr>
            <a:endParaRPr lang="fr-FR" sz="2200" dirty="0">
              <a:latin typeface="+mn-lt"/>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200" dirty="0">
                <a:latin typeface="+mn-lt"/>
                <a:cs typeface="+mn-cs"/>
              </a:rPr>
              <a:t>De ce principe découle la possibilité pour l'Administration d'imposer diverses obligations aux usagers, cocontractants (modification unilatérale des conditions), aux agents publics.</a:t>
            </a:r>
          </a:p>
          <a:p>
            <a:pPr>
              <a:defRPr/>
            </a:pPr>
            <a:endParaRPr lang="fr-FR" sz="24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495C678D-F0C8-446D-87B0-F6043EAEE294}" type="slidenum">
              <a:rPr lang="fr-FR" sz="1400">
                <a:solidFill>
                  <a:srgbClr val="FFFFFF"/>
                </a:solidFill>
                <a:latin typeface="+mj-lt"/>
                <a:ea typeface="+mj-ea"/>
                <a:cs typeface="+mj-cs"/>
              </a:rPr>
              <a:pPr algn="ctr" fontAlgn="auto">
                <a:spcBef>
                  <a:spcPts val="0"/>
                </a:spcBef>
                <a:spcAft>
                  <a:spcPts val="0"/>
                </a:spcAft>
                <a:defRPr/>
              </a:pPr>
              <a:t>94</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9636"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EEBE72BE-DCA6-4894-B57A-5DFB3A956823}" type="datetime1">
              <a:rPr lang="fr-FR" sz="1400" smtClean="0"/>
              <a:pPr>
                <a:defRPr/>
              </a:pPr>
              <a:t>18/11/2022</a:t>
            </a:fld>
            <a:endParaRPr lang="fr-FR" sz="1400" smtClean="0"/>
          </a:p>
        </p:txBody>
      </p:sp>
      <p:sp>
        <p:nvSpPr>
          <p:cNvPr id="69637"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solidFill>
                  <a:srgbClr val="262673"/>
                </a:solidFill>
              </a:rPr>
              <a:t>2. Les lois du service  public   </a:t>
            </a:r>
            <a:br>
              <a:rPr lang="fr-FR" sz="2500">
                <a:solidFill>
                  <a:srgbClr val="262673"/>
                </a:solidFill>
              </a:rPr>
            </a:br>
            <a:r>
              <a:rPr lang="fr-FR" sz="2500" i="1">
                <a:solidFill>
                  <a:srgbClr val="262673"/>
                </a:solidFill>
              </a:rPr>
              <a:t> </a:t>
            </a:r>
            <a:endParaRPr lang="fr-FR" sz="2500">
              <a:solidFill>
                <a:srgbClr val="262673"/>
              </a:solidFill>
            </a:endParaRPr>
          </a:p>
        </p:txBody>
      </p:sp>
      <p:sp>
        <p:nvSpPr>
          <p:cNvPr id="62471" name="ZoneTexte 12"/>
          <p:cNvSpPr txBox="1">
            <a:spLocks noChangeArrowheads="1"/>
          </p:cNvSpPr>
          <p:nvPr/>
        </p:nvSpPr>
        <p:spPr bwMode="auto">
          <a:xfrm>
            <a:off x="539750" y="1412875"/>
            <a:ext cx="8424863" cy="4124325"/>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 LE PRINCIPE DE MUTABILITE OU D’ADAPTABILITE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solidFill>
                  <a:srgbClr val="C00000"/>
                </a:solidFill>
                <a:effectLst>
                  <a:outerShdw blurRad="38100" dist="38100" dir="2700000" algn="tl">
                    <a:srgbClr val="000000">
                      <a:alpha val="43137"/>
                    </a:srgbClr>
                  </a:outerShdw>
                </a:effectLst>
                <a:latin typeface="Arial" charset="0"/>
                <a:cs typeface="+mn-cs"/>
              </a:rPr>
              <a:t> </a:t>
            </a:r>
          </a:p>
          <a:p>
            <a:pPr>
              <a:defRPr/>
            </a:pPr>
            <a:r>
              <a:rPr lang="fr-FR" sz="2400" dirty="0">
                <a:latin typeface="Arial" charset="0"/>
                <a:cs typeface="+mn-cs"/>
              </a:rPr>
              <a:t> </a:t>
            </a:r>
            <a:r>
              <a:rPr lang="fr-FR" sz="2400" dirty="0">
                <a:solidFill>
                  <a:srgbClr val="C00000"/>
                </a:solidFill>
                <a:effectLst>
                  <a:outerShdw blurRad="38100" dist="38100" dir="2700000" algn="tl">
                    <a:srgbClr val="000000">
                      <a:alpha val="43137"/>
                    </a:srgbClr>
                  </a:outerShdw>
                </a:effectLst>
                <a:latin typeface="Arial" charset="0"/>
                <a:cs typeface="+mn-cs"/>
              </a:rPr>
              <a:t>Ce principe a  deux significations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Il autorise l’adaptation constante du service aux nécessités de l’intérêt général, aux circonstances nouvelles. Il permet à l’administration de toujours faire évoluer les modes d’organisation et le champ d’intervention d’un service public, nul n’ayant de droit acquis au maintien d’une réglementation.</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 il autorise l’usager à exiger que l’administration améliore le service, l’adapte à la meilleure exploitation possible. les usagers du service public se considèrent de plus en plus comme des clients du service public.  Ils exigent  de l’administration comme l’on exige d’un commerçant.</a:t>
            </a:r>
            <a:endParaRPr lang="fr-FR" sz="20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670695EB-5640-4A63-8102-F41D351478EC}" type="slidenum">
              <a:rPr lang="fr-FR" sz="1400">
                <a:solidFill>
                  <a:srgbClr val="FFFFFF"/>
                </a:solidFill>
                <a:latin typeface="+mj-lt"/>
                <a:ea typeface="+mj-ea"/>
                <a:cs typeface="+mj-cs"/>
              </a:rPr>
              <a:pPr algn="ctr" fontAlgn="auto">
                <a:spcBef>
                  <a:spcPts val="0"/>
                </a:spcBef>
                <a:spcAft>
                  <a:spcPts val="0"/>
                </a:spcAft>
                <a:defRPr/>
              </a:pPr>
              <a:t>95</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684"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20BF6D8B-271B-431E-BD99-9AFD36E32467}" type="datetime1">
              <a:rPr lang="fr-FR" sz="1400" smtClean="0"/>
              <a:pPr>
                <a:defRPr/>
              </a:pPr>
              <a:t>18/11/2022</a:t>
            </a:fld>
            <a:endParaRPr lang="fr-FR" sz="1400" smtClean="0"/>
          </a:p>
        </p:txBody>
      </p:sp>
      <p:sp>
        <p:nvSpPr>
          <p:cNvPr id="71685"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dirty="0"/>
              <a:t>3. Principes corollaires: gratuité et neutralité  </a:t>
            </a:r>
            <a:r>
              <a:rPr lang="fr-FR" sz="2500" i="1" dirty="0">
                <a:solidFill>
                  <a:srgbClr val="262673"/>
                </a:solidFill>
              </a:rPr>
              <a:t> </a:t>
            </a:r>
            <a:endParaRPr lang="fr-FR" sz="2500" dirty="0">
              <a:solidFill>
                <a:srgbClr val="262673"/>
              </a:solidFill>
            </a:endParaRPr>
          </a:p>
        </p:txBody>
      </p:sp>
      <p:sp>
        <p:nvSpPr>
          <p:cNvPr id="64519" name="ZoneTexte 12"/>
          <p:cNvSpPr txBox="1">
            <a:spLocks noChangeArrowheads="1"/>
          </p:cNvSpPr>
          <p:nvPr/>
        </p:nvSpPr>
        <p:spPr bwMode="auto">
          <a:xfrm>
            <a:off x="539750" y="1412875"/>
            <a:ext cx="8424863" cy="1292225"/>
          </a:xfrm>
          <a:prstGeom prst="rect">
            <a:avLst/>
          </a:prstGeom>
          <a:noFill/>
          <a:ln w="9525">
            <a:noFill/>
            <a:miter lim="800000"/>
            <a:headEnd/>
            <a:tailEnd/>
          </a:ln>
        </p:spPr>
        <p:txBody>
          <a:bodyPr>
            <a:spAutoFit/>
          </a:bodyPr>
          <a:lstStyle/>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La gratuité et la neutralité du service public ne font pas partie des lois de Rolland, elles sont énoncées par des textes ou des principes généraux du droit .</a:t>
            </a:r>
          </a:p>
          <a:p>
            <a:pPr>
              <a:buFontTx/>
              <a:buBlip>
                <a:blip r:embed="rId2"/>
              </a:buBlip>
              <a:defRPr/>
            </a:pPr>
            <a:endParaRPr lang="fr-FR" sz="2400" i="1" dirty="0">
              <a:solidFill>
                <a:schemeClr val="tx2"/>
              </a:solidFill>
              <a:latin typeface="Arial" charset="0"/>
              <a:cs typeface="+mn-cs"/>
            </a:endParaRPr>
          </a:p>
        </p:txBody>
      </p:sp>
      <p:sp>
        <p:nvSpPr>
          <p:cNvPr id="64520" name="ZoneTexte 7"/>
          <p:cNvSpPr txBox="1">
            <a:spLocks noChangeArrowheads="1"/>
          </p:cNvSpPr>
          <p:nvPr/>
        </p:nvSpPr>
        <p:spPr bwMode="auto">
          <a:xfrm>
            <a:off x="468313" y="2924175"/>
            <a:ext cx="8424862" cy="1625600"/>
          </a:xfrm>
          <a:prstGeom prst="rect">
            <a:avLst/>
          </a:prstGeom>
          <a:noFill/>
          <a:ln w="9525">
            <a:noFill/>
            <a:miter lim="800000"/>
            <a:headEnd/>
            <a:tailEnd/>
          </a:ln>
        </p:spPr>
        <p:txBody>
          <a:bodyPr>
            <a:spAutoFit/>
          </a:bodyPr>
          <a:lstStyle/>
          <a:p>
            <a:pPr marL="273050" indent="-273050" algn="just">
              <a:lnSpc>
                <a:spcPct val="90000"/>
              </a:lnSpc>
              <a:spcBef>
                <a:spcPts val="400"/>
              </a:spcBef>
              <a:spcAft>
                <a:spcPts val="0"/>
              </a:spcAft>
              <a:buClr>
                <a:schemeClr val="accent1"/>
              </a:buClr>
              <a:buSzPct val="68000"/>
              <a:buFont typeface="Wingdings 3"/>
              <a:buChar char=""/>
              <a:defRPr/>
            </a:pPr>
            <a:r>
              <a:rPr lang="fr-FR" sz="2400" i="1" dirty="0">
                <a:latin typeface="Arial" charset="0"/>
                <a:cs typeface="+mn-cs"/>
              </a:rPr>
              <a:t> </a:t>
            </a:r>
            <a:r>
              <a:rPr lang="fr-FR" sz="2000" dirty="0">
                <a:latin typeface="Arial" charset="0"/>
                <a:cs typeface="+mn-cs"/>
              </a:rPr>
              <a:t>La gratuité  est une source de malentendu , le service public n’a jamais été gratuit , il y a toujours quelqu’un qui paye . C’est au niveau de la tarification que la considération liée à l’équité peut entrer en ligne de compte .</a:t>
            </a:r>
          </a:p>
          <a:p>
            <a:pPr>
              <a:defRPr/>
            </a:pPr>
            <a:endParaRPr lang="fr-FR" sz="2400" i="1" dirty="0">
              <a:solidFill>
                <a:schemeClr val="tx2"/>
              </a:solidFill>
              <a:latin typeface="Arial" charset="0"/>
              <a:cs typeface="+mn-cs"/>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07878C33-87AD-473D-B6ED-26B806644E44}" type="slidenum">
              <a:rPr lang="fr-FR" sz="1400">
                <a:solidFill>
                  <a:srgbClr val="FFFFFF"/>
                </a:solidFill>
                <a:latin typeface="+mj-lt"/>
                <a:ea typeface="+mj-ea"/>
                <a:cs typeface="+mj-cs"/>
              </a:rPr>
              <a:pPr algn="ctr" fontAlgn="auto">
                <a:spcBef>
                  <a:spcPts val="0"/>
                </a:spcBef>
                <a:spcAft>
                  <a:spcPts val="0"/>
                </a:spcAft>
                <a:defRPr/>
              </a:pPr>
              <a:t>96</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2708"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BA73A4A4-54A4-431C-A8C3-E343FE1BE605}" type="datetime1">
              <a:rPr lang="fr-FR" sz="1400" smtClean="0"/>
              <a:pPr>
                <a:defRPr/>
              </a:pPr>
              <a:t>18/11/2022</a:t>
            </a:fld>
            <a:endParaRPr lang="fr-FR" sz="1400" smtClean="0"/>
          </a:p>
        </p:txBody>
      </p:sp>
      <p:sp>
        <p:nvSpPr>
          <p:cNvPr id="72709"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t>3. Principes corollaires: gratuité et neutralité  </a:t>
            </a:r>
            <a:r>
              <a:rPr lang="fr-FR" sz="2500" i="1">
                <a:solidFill>
                  <a:srgbClr val="262673"/>
                </a:solidFill>
              </a:rPr>
              <a:t> </a:t>
            </a:r>
            <a:endParaRPr lang="fr-FR" sz="2500">
              <a:solidFill>
                <a:srgbClr val="262673"/>
              </a:solidFill>
            </a:endParaRPr>
          </a:p>
        </p:txBody>
      </p:sp>
      <p:sp>
        <p:nvSpPr>
          <p:cNvPr id="65543" name="ZoneTexte 12"/>
          <p:cNvSpPr txBox="1">
            <a:spLocks noChangeArrowheads="1"/>
          </p:cNvSpPr>
          <p:nvPr/>
        </p:nvSpPr>
        <p:spPr bwMode="auto">
          <a:xfrm>
            <a:off x="539750" y="1412875"/>
            <a:ext cx="8424863" cy="3810000"/>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LA GRATUITE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solidFill>
                  <a:srgbClr val="C00000"/>
                </a:solidFill>
                <a:latin typeface="Arial" charset="0"/>
                <a:cs typeface="+mn-cs"/>
              </a:rPr>
              <a:t>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souvent rattaché  au principe d'égalité, la gratuité n'est pas un principe général du régime de service public. Certains services exclusivement financés par l'impôt sont sans doute gratuits pour l'utilisateur ou bien les contributions éventuellement demandées aux usagers  sont très modiques.</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 Pour d'autres comme les transports en commun, la charge financière est répartie entre les usagers et les contribuables dans des proportions variables.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 En droit la "gratuité" du service public correspond seulement à son financement par l'impôt et non pas par un prix perçu sur les usagers.</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1F6A2E25-679B-46A9-96C1-8A6EFA7627F3}" type="slidenum">
              <a:rPr lang="fr-FR" sz="1400">
                <a:solidFill>
                  <a:srgbClr val="FFFFFF"/>
                </a:solidFill>
                <a:latin typeface="+mj-lt"/>
                <a:ea typeface="+mj-ea"/>
                <a:cs typeface="+mj-cs"/>
              </a:rPr>
              <a:pPr algn="ctr" fontAlgn="auto">
                <a:spcBef>
                  <a:spcPts val="0"/>
                </a:spcBef>
                <a:spcAft>
                  <a:spcPts val="0"/>
                </a:spcAft>
                <a:defRPr/>
              </a:pPr>
              <a:t>97</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3732"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B1BA048-BD15-4680-ACC8-D8EDDEBFD531}" type="datetime1">
              <a:rPr lang="fr-FR" sz="1400" smtClean="0"/>
              <a:pPr>
                <a:defRPr/>
              </a:pPr>
              <a:t>18/11/2022</a:t>
            </a:fld>
            <a:endParaRPr lang="fr-FR" sz="1400" smtClean="0"/>
          </a:p>
        </p:txBody>
      </p:sp>
      <p:sp>
        <p:nvSpPr>
          <p:cNvPr id="73733"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500"/>
              <a:t>3. Principes corollaires: gratuité et neutralité  </a:t>
            </a:r>
            <a:r>
              <a:rPr lang="fr-FR" sz="2500" i="1">
                <a:solidFill>
                  <a:srgbClr val="262673"/>
                </a:solidFill>
              </a:rPr>
              <a:t> </a:t>
            </a:r>
            <a:endParaRPr lang="fr-FR" sz="2500">
              <a:solidFill>
                <a:srgbClr val="262673"/>
              </a:solidFill>
            </a:endParaRPr>
          </a:p>
        </p:txBody>
      </p:sp>
      <p:sp>
        <p:nvSpPr>
          <p:cNvPr id="67591" name="ZoneTexte 12"/>
          <p:cNvSpPr txBox="1">
            <a:spLocks noChangeArrowheads="1"/>
          </p:cNvSpPr>
          <p:nvPr/>
        </p:nvSpPr>
        <p:spPr bwMode="auto">
          <a:xfrm>
            <a:off x="539750" y="1412875"/>
            <a:ext cx="8424863" cy="4194175"/>
          </a:xfrm>
          <a:prstGeom prst="rect">
            <a:avLst/>
          </a:prstGeom>
          <a:noFill/>
          <a:ln w="9525">
            <a:noFill/>
            <a:miter lim="800000"/>
            <a:headEnd/>
            <a:tailEnd/>
          </a:ln>
        </p:spPr>
        <p:txBody>
          <a:bodyPr>
            <a:spAutoFit/>
          </a:bodyPr>
          <a:lstStyle/>
          <a:p>
            <a:pPr>
              <a:defRPr/>
            </a:pPr>
            <a:r>
              <a:rPr lang="fr-FR" sz="2400" i="1" u="sng" dirty="0">
                <a:solidFill>
                  <a:srgbClr val="C00000"/>
                </a:solidFill>
                <a:effectLst>
                  <a:outerShdw blurRad="38100" dist="38100" dir="2700000" algn="tl">
                    <a:srgbClr val="000000">
                      <a:alpha val="43137"/>
                    </a:srgbClr>
                  </a:outerShdw>
                </a:effectLst>
                <a:latin typeface="Arial" charset="0"/>
                <a:cs typeface="+mn-cs"/>
              </a:rPr>
              <a:t>LA NEUTRALITE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r>
              <a:rPr lang="fr-FR" sz="2400" dirty="0">
                <a:latin typeface="Arial" charset="0"/>
                <a:cs typeface="+mn-cs"/>
              </a:rPr>
              <a:t> </a:t>
            </a:r>
          </a:p>
          <a:p>
            <a:pPr marL="273050" indent="-273050">
              <a:lnSpc>
                <a:spcPct val="90000"/>
              </a:lnSpc>
              <a:spcBef>
                <a:spcPts val="400"/>
              </a:spcBef>
              <a:spcAft>
                <a:spcPts val="0"/>
              </a:spcAft>
              <a:buClr>
                <a:schemeClr val="accent1"/>
              </a:buClr>
              <a:buSzPct val="68000"/>
              <a:defRPr/>
            </a:pPr>
            <a:r>
              <a:rPr lang="fr-FR" sz="2400" dirty="0">
                <a:solidFill>
                  <a:srgbClr val="7030A0"/>
                </a:solidFill>
                <a:latin typeface="Arial" charset="0"/>
                <a:cs typeface="+mn-cs"/>
              </a:rPr>
              <a:t> </a:t>
            </a:r>
            <a:r>
              <a:rPr lang="fr-FR" sz="2000" dirty="0">
                <a:solidFill>
                  <a:srgbClr val="7030A0"/>
                </a:solidFill>
                <a:latin typeface="Arial" charset="0"/>
                <a:cs typeface="+mn-cs"/>
              </a:rPr>
              <a:t>La neutralité ne figure pas non plus dans les principes de Rolland. La neutralité permet d'assurer l'égalité de traitement.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Elle est d'abord matérielle : les décisions ne doivent pas être dictées par le profit personnel des agents, dont le désintéressement est le corollaire de leur devoir de probité.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Mais elle est aussi intellectuelle : l'administration doit respecter la liberté de conscience de chacun et ne doit procéder à aucune discrimination pour raisons politiques, religieuses, philosophiques, raciales ou ethniques. </a:t>
            </a: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La notion de neutralité peut avoir des significations différentes selon les pays , leur idéologie, leur culture </a:t>
            </a:r>
            <a:r>
              <a:rPr lang="fr-FR" sz="2400" dirty="0">
                <a:latin typeface="Arial" charset="0"/>
                <a:cs typeface="+mn-cs"/>
              </a:rPr>
              <a:t>……..</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78EDCA7A-C193-4493-87F5-BC28362339F0}" type="slidenum">
              <a:rPr lang="fr-FR" sz="1400">
                <a:solidFill>
                  <a:srgbClr val="FFFFFF"/>
                </a:solidFill>
                <a:latin typeface="+mj-lt"/>
                <a:ea typeface="+mj-ea"/>
                <a:cs typeface="+mj-cs"/>
              </a:rPr>
              <a:pPr algn="ctr" fontAlgn="auto">
                <a:spcBef>
                  <a:spcPts val="0"/>
                </a:spcBef>
                <a:spcAft>
                  <a:spcPts val="0"/>
                </a:spcAft>
                <a:defRPr/>
              </a:pPr>
              <a:t>98</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5780"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F789BF44-855F-4726-8BA9-0BFD25357C18}" type="datetime1">
              <a:rPr lang="fr-FR" sz="1400" smtClean="0"/>
              <a:pPr>
                <a:defRPr/>
              </a:pPr>
              <a:t>18/11/2022</a:t>
            </a:fld>
            <a:endParaRPr lang="fr-FR" sz="1400" smtClean="0"/>
          </a:p>
        </p:txBody>
      </p:sp>
      <p:sp>
        <p:nvSpPr>
          <p:cNvPr id="75781"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800" dirty="0"/>
              <a:t>4. De  nouvelles préoccupations</a:t>
            </a:r>
          </a:p>
        </p:txBody>
      </p:sp>
      <p:sp>
        <p:nvSpPr>
          <p:cNvPr id="69639" name="ZoneTexte 12"/>
          <p:cNvSpPr txBox="1">
            <a:spLocks noChangeArrowheads="1"/>
          </p:cNvSpPr>
          <p:nvPr/>
        </p:nvSpPr>
        <p:spPr bwMode="auto">
          <a:xfrm>
            <a:off x="539750" y="1412875"/>
            <a:ext cx="8424863" cy="3635375"/>
          </a:xfrm>
          <a:prstGeom prst="rect">
            <a:avLst/>
          </a:prstGeom>
          <a:noFill/>
          <a:ln w="9525">
            <a:noFill/>
            <a:miter lim="800000"/>
            <a:headEnd/>
            <a:tailEnd/>
          </a:ln>
        </p:spPr>
        <p:txBody>
          <a:bodyPr>
            <a:spAutoFit/>
          </a:bodyPr>
          <a:lstStyle/>
          <a:p>
            <a:pPr>
              <a:defRPr/>
            </a:pPr>
            <a:r>
              <a:rPr lang="fr-FR" sz="2400" i="1" u="sng" dirty="0">
                <a:latin typeface="Arial" charset="0"/>
                <a:cs typeface="+mn-cs"/>
              </a:rPr>
              <a:t>  </a:t>
            </a:r>
            <a:endParaRPr lang="fr-FR" sz="2400" dirty="0">
              <a:latin typeface="Arial" charset="0"/>
              <a:cs typeface="+mn-cs"/>
            </a:endParaRPr>
          </a:p>
          <a:p>
            <a:pPr marL="273050" indent="-273050">
              <a:lnSpc>
                <a:spcPct val="90000"/>
              </a:lnSpc>
              <a:spcBef>
                <a:spcPts val="400"/>
              </a:spcBef>
              <a:spcAft>
                <a:spcPts val="0"/>
              </a:spcAft>
              <a:buClr>
                <a:schemeClr val="accent1"/>
              </a:buClr>
              <a:buSzPct val="68000"/>
              <a:defRPr/>
            </a:pPr>
            <a:r>
              <a:rPr lang="fr-FR" sz="2000" dirty="0">
                <a:solidFill>
                  <a:srgbClr val="7030A0"/>
                </a:solidFill>
                <a:latin typeface="Arial" charset="0"/>
                <a:cs typeface="+mn-cs"/>
              </a:rPr>
              <a:t>Ces fondements ont été progressivement mis en œuvre et plus récemment enrichis d'autres principes. </a:t>
            </a:r>
          </a:p>
          <a:p>
            <a:pPr marL="273050" indent="-273050">
              <a:lnSpc>
                <a:spcPct val="90000"/>
              </a:lnSpc>
              <a:spcBef>
                <a:spcPts val="400"/>
              </a:spcBef>
              <a:spcAft>
                <a:spcPts val="0"/>
              </a:spcAft>
              <a:buClr>
                <a:schemeClr val="accent1"/>
              </a:buClr>
              <a:buSzPct val="68000"/>
              <a:defRPr/>
            </a:pPr>
            <a:endParaRPr lang="fr-FR" sz="20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En France, un rapport public du Conseil d'État de 1994 sur le service public propose d'y ajouter "les principes de participation, de transparence, de responsabilité, de simplicité et d'accessibilité». </a:t>
            </a:r>
          </a:p>
          <a:p>
            <a:pPr marL="273050" indent="-273050">
              <a:lnSpc>
                <a:spcPct val="90000"/>
              </a:lnSpc>
              <a:spcBef>
                <a:spcPts val="400"/>
              </a:spcBef>
              <a:spcAft>
                <a:spcPts val="0"/>
              </a:spcAft>
              <a:buClr>
                <a:schemeClr val="accent1"/>
              </a:buClr>
              <a:buSzPct val="68000"/>
              <a:buFont typeface="Wingdings 3"/>
              <a:buChar char=""/>
              <a:defRPr/>
            </a:pPr>
            <a:endParaRPr lang="fr-FR" sz="20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Des exigences plus récentes portées par l'Europe à propos de ses "services universels", notamment : l'efficacité et la qualité.</a:t>
            </a:r>
          </a:p>
          <a:p>
            <a:pPr>
              <a:defRPr/>
            </a:pPr>
            <a:endParaRPr lang="fr-FR" sz="2400" dirty="0">
              <a:latin typeface="Arial" charset="0"/>
              <a:cs typeface="+mn-cs"/>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28"/>
          <p:cNvSpPr txBox="1">
            <a:spLocks noGrp="1"/>
          </p:cNvSpPr>
          <p:nvPr/>
        </p:nvSpPr>
        <p:spPr>
          <a:xfrm>
            <a:off x="146050" y="6210300"/>
            <a:ext cx="457200" cy="457200"/>
          </a:xfrm>
          <a:prstGeom prst="ellipse">
            <a:avLst/>
          </a:prstGeom>
          <a:solidFill>
            <a:schemeClr val="accent1"/>
          </a:solidFill>
        </p:spPr>
        <p:txBody>
          <a:bodyPr wrap="none" lIns="0" tIns="0" rIns="0" bIns="0" anchor="ctr" anchorCtr="1"/>
          <a:lstStyle/>
          <a:p>
            <a:pPr algn="ctr" fontAlgn="auto">
              <a:spcBef>
                <a:spcPts val="0"/>
              </a:spcBef>
              <a:spcAft>
                <a:spcPts val="0"/>
              </a:spcAft>
              <a:defRPr/>
            </a:pPr>
            <a:fld id="{894F0CD8-9C5B-4BA5-971C-8FFFD1BAB5E5}" type="slidenum">
              <a:rPr lang="fr-FR" sz="1400">
                <a:solidFill>
                  <a:srgbClr val="FFFFFF"/>
                </a:solidFill>
                <a:latin typeface="+mj-lt"/>
                <a:ea typeface="+mj-ea"/>
                <a:cs typeface="+mj-cs"/>
              </a:rPr>
              <a:pPr algn="ctr" fontAlgn="auto">
                <a:spcBef>
                  <a:spcPts val="0"/>
                </a:spcBef>
                <a:spcAft>
                  <a:spcPts val="0"/>
                </a:spcAft>
                <a:defRPr/>
              </a:pPr>
              <a:t>99</a:t>
            </a:fld>
            <a:endParaRPr lang="fr-FR" sz="1400">
              <a:solidFill>
                <a:srgbClr val="FFFFFF"/>
              </a:solidFill>
              <a:latin typeface="+mj-lt"/>
              <a:ea typeface="+mj-ea"/>
              <a:cs typeface="+mj-cs"/>
            </a:endParaRPr>
          </a:p>
        </p:txBody>
      </p:sp>
      <p:sp>
        <p:nvSpPr>
          <p:cNvPr id="4" name="Bouton d'action : Suivant 3">
            <a:hlinkClick r:id="" action="ppaction://hlinkshowjump?jump=nextslide" highlightClick="1"/>
          </p:cNvPr>
          <p:cNvSpPr/>
          <p:nvPr/>
        </p:nvSpPr>
        <p:spPr>
          <a:xfrm>
            <a:off x="9144000" y="6357938"/>
            <a:ext cx="214313" cy="1428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6804" name="Espace réservé de la date 8"/>
          <p:cNvSpPr>
            <a:spLocks noGrp="1"/>
          </p:cNvSpPr>
          <p:nvPr>
            <p:ph type="dt" sz="quarter" idx="10"/>
          </p:nvPr>
        </p:nvSpPr>
        <p:spPr bwMode="auto">
          <a:xfrm>
            <a:off x="457200" y="6245225"/>
            <a:ext cx="2133600" cy="476250"/>
          </a:xfrm>
          <a:ln>
            <a:miter lim="800000"/>
            <a:headEnd/>
            <a:tailEnd/>
          </a:ln>
        </p:spPr>
        <p:txBody>
          <a:bodyPr wrap="square" lIns="91440" tIns="45720" rIns="91440" bIns="45720" numCol="1" anchorCtr="0" compatLnSpc="1">
            <a:prstTxWarp prst="textNoShape">
              <a:avLst/>
            </a:prstTxWarp>
          </a:bodyPr>
          <a:lstStyle/>
          <a:p>
            <a:pPr>
              <a:defRPr/>
            </a:pPr>
            <a:fld id="{8D0AB49B-6214-4974-88A2-28DC11480E83}" type="datetime1">
              <a:rPr lang="fr-FR" sz="1400" smtClean="0"/>
              <a:pPr>
                <a:defRPr/>
              </a:pPr>
              <a:t>18/11/2022</a:t>
            </a:fld>
            <a:endParaRPr lang="fr-FR" sz="1400" smtClean="0"/>
          </a:p>
        </p:txBody>
      </p:sp>
      <p:sp>
        <p:nvSpPr>
          <p:cNvPr id="76805" name="Espace réservé du numéro de diapositive 9"/>
          <p:cNvSpPr>
            <a:spLocks noGrp="1"/>
          </p:cNvSpPr>
          <p:nvPr>
            <p:ph type="sldNum" sz="quarter" idx="12"/>
          </p:nvPr>
        </p:nvSpPr>
        <p:spPr bwMode="auto">
          <a:xfrm>
            <a:off x="6553200" y="6245225"/>
            <a:ext cx="2133600" cy="476250"/>
          </a:xfrm>
          <a:ln>
            <a:miter lim="800000"/>
            <a:headEnd/>
            <a:tailEnd/>
          </a:ln>
        </p:spPr>
        <p:txBody>
          <a:bodyPr wrap="square" lIns="91440" tIns="45720" rIns="91440" bIns="45720" numCol="1" anchorCtr="0" compatLnSpc="1">
            <a:prstTxWarp prst="textNoShape">
              <a:avLst/>
            </a:prstTxWarp>
          </a:bodyPr>
          <a:lstStyle/>
          <a:p>
            <a:pPr>
              <a:defRPr/>
            </a:pPr>
            <a:endParaRPr lang="fr-FR" sz="1400" smtClean="0"/>
          </a:p>
        </p:txBody>
      </p:sp>
      <p:sp>
        <p:nvSpPr>
          <p:cNvPr id="12" name="Titre 1"/>
          <p:cNvSpPr>
            <a:spLocks noGrp="1"/>
          </p:cNvSpPr>
          <p:nvPr>
            <p:ph type="title" idx="4294967295"/>
          </p:nvPr>
        </p:nvSpPr>
        <p:spPr>
          <a:xfrm>
            <a:off x="914400" y="260350"/>
            <a:ext cx="8229600" cy="865188"/>
          </a:xfrm>
          <a:solidFill>
            <a:schemeClr val="accent5">
              <a:lumMod val="20000"/>
              <a:lumOff val="80000"/>
            </a:schemeClr>
          </a:solidFill>
        </p:spPr>
        <p:txBody>
          <a:bodyPr/>
          <a:lstStyle/>
          <a:p>
            <a:pPr eaLnBrk="1" fontAlgn="auto" hangingPunct="1">
              <a:spcAft>
                <a:spcPts val="0"/>
              </a:spcAft>
              <a:defRPr/>
            </a:pPr>
            <a:r>
              <a:rPr lang="fr-FR" sz="2800"/>
              <a:t>4. De  nouvelles préoccupations</a:t>
            </a:r>
          </a:p>
        </p:txBody>
      </p:sp>
      <p:sp>
        <p:nvSpPr>
          <p:cNvPr id="70663" name="ZoneTexte 12"/>
          <p:cNvSpPr txBox="1">
            <a:spLocks noChangeArrowheads="1"/>
          </p:cNvSpPr>
          <p:nvPr/>
        </p:nvSpPr>
        <p:spPr bwMode="auto">
          <a:xfrm>
            <a:off x="468313" y="1052513"/>
            <a:ext cx="8675687" cy="3467100"/>
          </a:xfrm>
          <a:prstGeom prst="rect">
            <a:avLst/>
          </a:prstGeom>
          <a:noFill/>
          <a:ln w="9525">
            <a:noFill/>
            <a:miter lim="800000"/>
            <a:headEnd/>
            <a:tailEnd/>
          </a:ln>
        </p:spPr>
        <p:txBody>
          <a:bodyPr>
            <a:spAutoFit/>
          </a:bodyPr>
          <a:lstStyle/>
          <a:p>
            <a:pPr>
              <a:defRPr/>
            </a:pPr>
            <a:r>
              <a:rPr lang="fr-FR" sz="2400" i="1" u="sng" dirty="0">
                <a:latin typeface="Arial" charset="0"/>
                <a:cs typeface="+mn-cs"/>
              </a:rPr>
              <a:t>  </a:t>
            </a:r>
            <a:endParaRPr lang="fr-FR" sz="2400" dirty="0">
              <a:latin typeface="Arial" charset="0"/>
              <a:cs typeface="+mn-cs"/>
            </a:endParaRPr>
          </a:p>
          <a:p>
            <a:pPr>
              <a:defRPr/>
            </a:pPr>
            <a:r>
              <a:rPr lang="fr-FR" sz="2400" dirty="0">
                <a:solidFill>
                  <a:srgbClr val="C00000"/>
                </a:solidFill>
                <a:effectLst>
                  <a:outerShdw blurRad="38100" dist="38100" dir="2700000" algn="tl">
                    <a:srgbClr val="000000">
                      <a:alpha val="43137"/>
                    </a:srgbClr>
                  </a:outerShdw>
                </a:effectLst>
                <a:latin typeface="Arial" charset="0"/>
                <a:cs typeface="+mn-cs"/>
              </a:rPr>
              <a:t>  </a:t>
            </a:r>
            <a:r>
              <a:rPr lang="fr-FR" sz="2400" i="1" u="sng" dirty="0">
                <a:solidFill>
                  <a:srgbClr val="C00000"/>
                </a:solidFill>
                <a:effectLst>
                  <a:outerShdw blurRad="38100" dist="38100" dir="2700000" algn="tl">
                    <a:srgbClr val="000000">
                      <a:alpha val="43137"/>
                    </a:srgbClr>
                  </a:outerShdw>
                </a:effectLst>
                <a:latin typeface="Arial" charset="0"/>
                <a:cs typeface="+mn-cs"/>
              </a:rPr>
              <a:t>L’accessibilité et la simplicité </a:t>
            </a:r>
            <a:endParaRPr lang="fr-FR" sz="2400" dirty="0">
              <a:solidFill>
                <a:srgbClr val="C00000"/>
              </a:solidFill>
              <a:effectLst>
                <a:outerShdw blurRad="38100" dist="38100" dir="2700000" algn="tl">
                  <a:srgbClr val="000000">
                    <a:alpha val="43137"/>
                  </a:srgbClr>
                </a:outerShdw>
              </a:effectLst>
              <a:latin typeface="Arial" charset="0"/>
              <a:cs typeface="+mn-cs"/>
            </a:endParaRPr>
          </a:p>
          <a:p>
            <a:pPr>
              <a:defRPr/>
            </a:pPr>
            <a:endParaRPr lang="fr-FR" sz="2400" dirty="0">
              <a:solidFill>
                <a:srgbClr val="7030A0"/>
              </a:solidFill>
              <a:latin typeface="Arial" charset="0"/>
              <a:cs typeface="+mn-cs"/>
            </a:endParaRPr>
          </a:p>
          <a:p>
            <a:pPr>
              <a:defRPr/>
            </a:pPr>
            <a:r>
              <a:rPr lang="fr-FR" sz="2400" dirty="0">
                <a:solidFill>
                  <a:srgbClr val="7030A0"/>
                </a:solidFill>
                <a:latin typeface="Arial" charset="0"/>
                <a:cs typeface="+mn-cs"/>
              </a:rPr>
              <a:t>L’accessibilité et la simplicité sont les conditions mêmes d’un service tourné vers les usagers</a:t>
            </a:r>
            <a:r>
              <a:rPr lang="fr-FR" sz="2400" dirty="0">
                <a:latin typeface="Arial" charset="0"/>
                <a:cs typeface="+mn-cs"/>
              </a:rPr>
              <a:t>.</a:t>
            </a:r>
          </a:p>
          <a:p>
            <a:pPr>
              <a:defRPr/>
            </a:pPr>
            <a:endParaRPr lang="fr-FR" sz="2400" dirty="0">
              <a:latin typeface="Arial" charset="0"/>
              <a:cs typeface="+mn-cs"/>
            </a:endParaRPr>
          </a:p>
          <a:p>
            <a:pPr marL="273050" indent="-273050">
              <a:lnSpc>
                <a:spcPct val="90000"/>
              </a:lnSpc>
              <a:spcBef>
                <a:spcPts val="400"/>
              </a:spcBef>
              <a:spcAft>
                <a:spcPts val="0"/>
              </a:spcAft>
              <a:buClr>
                <a:schemeClr val="accent1"/>
              </a:buClr>
              <a:buSzPct val="68000"/>
              <a:buFont typeface="Wingdings 3"/>
              <a:buChar char=""/>
              <a:defRPr/>
            </a:pPr>
            <a:r>
              <a:rPr lang="fr-FR" sz="2000" dirty="0">
                <a:latin typeface="Arial" charset="0"/>
                <a:cs typeface="+mn-cs"/>
              </a:rPr>
              <a:t>La complexité des règles administratives, l’inflation des textes législatifs et réglementaires sont dénoncés et l’opacité de certaines règles ne peut que susciter l’incompréhension entre les services publics et l’usager-citoyen.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4367</Words>
  <Application>Microsoft Office PowerPoint</Application>
  <PresentationFormat>Affichage à l'écran (4:3)</PresentationFormat>
  <Paragraphs>807</Paragraphs>
  <Slides>107</Slides>
  <Notes>2</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107</vt:i4>
      </vt:variant>
    </vt:vector>
  </HeadingPairs>
  <TitlesOfParts>
    <vt:vector size="109" baseType="lpstr">
      <vt:lpstr>Thème Office</vt:lpstr>
      <vt:lpstr>Document</vt:lpstr>
      <vt:lpstr>Diapositive 1</vt:lpstr>
      <vt:lpstr>UN   SERVICE  PUBLIC  DE QUALITE   </vt:lpstr>
      <vt:lpstr>OBJECTIFS  </vt:lpstr>
      <vt:lpstr>PROGRAMME </vt:lpstr>
      <vt:lpstr>Diapositive 5</vt:lpstr>
      <vt:lpstr>Diapositive 6</vt:lpstr>
      <vt:lpstr>Diapositive 7</vt:lpstr>
      <vt:lpstr> La notion de service public  </vt:lpstr>
      <vt:lpstr> La notion de service public  </vt:lpstr>
      <vt:lpstr> La notion de service public  </vt:lpstr>
      <vt:lpstr> La notion de service public  </vt:lpstr>
      <vt:lpstr> La notion de service public  </vt:lpstr>
      <vt:lpstr> La notion de service public  </vt:lpstr>
      <vt:lpstr> La notion de service public  </vt:lpstr>
      <vt:lpstr> La notion de service public  </vt:lpstr>
      <vt:lpstr> La notion de service public  </vt:lpstr>
      <vt:lpstr> La notion de service public  </vt:lpstr>
      <vt:lpstr> La notion de service public  </vt:lpstr>
      <vt:lpstr> La notion de service public  </vt:lpstr>
      <vt:lpstr> La notion de service public  </vt:lpstr>
      <vt:lpstr>Diapositive 21</vt:lpstr>
      <vt:lpstr> EVOLUTIONS RECENTES   </vt:lpstr>
      <vt:lpstr> EVOLUTIONS RECENTES   </vt:lpstr>
      <vt:lpstr> EVOLUTIONS RECENTES   </vt:lpstr>
      <vt:lpstr> EVOLUTIONS RECENTES   </vt:lpstr>
      <vt:lpstr> EVOLUTIONS RECENTES   </vt:lpstr>
      <vt:lpstr> EVOLUTIONS RECENTES   </vt:lpstr>
      <vt:lpstr> EVOLUTIONS RECENTES   </vt:lpstr>
      <vt:lpstr>EVOLUTIONS RECENTES </vt:lpstr>
      <vt:lpstr>La gouvernance des SP </vt:lpstr>
      <vt:lpstr>La gouvernance des SP </vt:lpstr>
      <vt:lpstr>La gouvernance des SP </vt:lpstr>
      <vt:lpstr>La gouvernance des SP </vt:lpstr>
      <vt:lpstr>La gouvernance des SP </vt:lpstr>
      <vt:lpstr>La gouvernance des SP </vt:lpstr>
      <vt:lpstr>La gouvernance des SP </vt:lpstr>
      <vt:lpstr>La gouvernance des SP </vt:lpstr>
      <vt:lpstr>La gouvernance des SP </vt:lpstr>
      <vt:lpstr>La gouvernance des SP </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 MANAGEMENT DES SERVICES PUBLICS ET MANAGEMENT PUBLIC </vt:lpstr>
      <vt:lpstr>Diapositive 58</vt:lpstr>
      <vt:lpstr>NOUVELLES APPROCHES DE LA GESTION PUBLIQUE </vt:lpstr>
      <vt:lpstr>NOUVELLES APPROCHES DE LA GESTION PUBLIQUE </vt:lpstr>
      <vt:lpstr>Nouvelles approches de la gestion publique </vt:lpstr>
      <vt:lpstr>DES EXPERIENCES DE MODERNISATION </vt:lpstr>
      <vt:lpstr>Diapositive 63</vt:lpstr>
      <vt:lpstr>Diapositive 64</vt:lpstr>
      <vt:lpstr>Les leviers du management </vt:lpstr>
      <vt:lpstr>Diapositive 66</vt:lpstr>
      <vt:lpstr>La stratégie publique : la  théorie juridique du fonctionnement de l’État</vt:lpstr>
      <vt:lpstr>Le schéma simple de la « performance »</vt:lpstr>
      <vt:lpstr> Management  SP </vt:lpstr>
      <vt:lpstr>Diapositive 70</vt:lpstr>
      <vt:lpstr>Diapositive 71</vt:lpstr>
      <vt:lpstr>Diapositive 72</vt:lpstr>
      <vt:lpstr>Diapositive 73</vt:lpstr>
      <vt:lpstr>Diapositive 74</vt:lpstr>
      <vt:lpstr>LES PRINCIPES FONDATEURS DU SERVICE PUBLIC </vt:lpstr>
      <vt:lpstr>LES PRINCIPES FONDATEURS    </vt:lpstr>
      <vt:lpstr>1. Les enjeux inhérents aux services publics     </vt:lpstr>
      <vt:lpstr>1. Les enjeux inhérents aux services publics     </vt:lpstr>
      <vt:lpstr>1. Les enjeux inhérents aux services publics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2. Les lois du service  public     </vt:lpstr>
      <vt:lpstr>3. Principes corollaires: gratuité et neutralité   </vt:lpstr>
      <vt:lpstr>3. Principes corollaires: gratuité et neutralité   </vt:lpstr>
      <vt:lpstr>3. Principes corollaires: gratuité et neutralité   </vt:lpstr>
      <vt:lpstr>4. De  nouvelles préoccupations</vt:lpstr>
      <vt:lpstr>4. De  nouvelles préoccupations</vt:lpstr>
      <vt:lpstr>4. De  nouvelles préoccupations</vt:lpstr>
      <vt:lpstr>4. De  nouvelles préoccupations</vt:lpstr>
      <vt:lpstr>4. De  nouvelles préoccupations</vt:lpstr>
      <vt:lpstr>4. De  nouvelles préoccupations</vt:lpstr>
      <vt:lpstr>4. De  nouvelles préoccupations</vt:lpstr>
      <vt:lpstr>4. De  nouvelles préoccupations </vt:lpstr>
      <vt:lpstr>CONCLUSION  </vt:lpstr>
      <vt:lpstr>Diapositive 107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acer</cp:lastModifiedBy>
  <cp:revision>2</cp:revision>
  <dcterms:created xsi:type="dcterms:W3CDTF">2022-11-18T21:20:40Z</dcterms:created>
  <dcterms:modified xsi:type="dcterms:W3CDTF">2022-11-19T09:37:01Z</dcterms:modified>
</cp:coreProperties>
</file>